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2.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3.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4.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2.xml" ContentType="application/vnd.openxmlformats-officedocument.presentationml.tags+xml"/>
  <Override PartName="/ppt/notesSlides/notesSlide32.xml" ContentType="application/vnd.openxmlformats-officedocument.presentationml.notesSlide+xml"/>
  <Override PartName="/ppt/tags/tag3.xml" ContentType="application/vnd.openxmlformats-officedocument.presentationml.tags+xml"/>
  <Override PartName="/ppt/notesSlides/notesSlide33.xml" ContentType="application/vnd.openxmlformats-officedocument.presentationml.notesSlide+xml"/>
  <Override PartName="/ppt/tags/tag4.xml" ContentType="application/vnd.openxmlformats-officedocument.presentationml.tags+xml"/>
  <Override PartName="/ppt/notesSlides/notesSlide34.xml" ContentType="application/vnd.openxmlformats-officedocument.presentationml.notesSlide+xml"/>
  <Override PartName="/ppt/tags/tag5.xml" ContentType="application/vnd.openxmlformats-officedocument.presentationml.tags+xml"/>
  <Override PartName="/ppt/notesSlides/notesSlide35.xml" ContentType="application/vnd.openxmlformats-officedocument.presentationml.notesSlide+xml"/>
  <Override PartName="/ppt/tags/tag6.xml" ContentType="application/vnd.openxmlformats-officedocument.presentationml.tags+xml"/>
  <Override PartName="/ppt/notesSlides/notesSlide36.xml" ContentType="application/vnd.openxmlformats-officedocument.presentationml.notesSlide+xml"/>
  <Override PartName="/ppt/tags/tag7.xml" ContentType="application/vnd.openxmlformats-officedocument.presentationml.tags+xml"/>
  <Override PartName="/ppt/notesSlides/notesSlide37.xml" ContentType="application/vnd.openxmlformats-officedocument.presentationml.notesSlide+xml"/>
  <Override PartName="/ppt/tags/tag8.xml" ContentType="application/vnd.openxmlformats-officedocument.presentationml.tags+xml"/>
  <Override PartName="/ppt/notesSlides/notesSlide38.xml" ContentType="application/vnd.openxmlformats-officedocument.presentationml.notesSlide+xml"/>
  <Override PartName="/ppt/tags/tag9.xml" ContentType="application/vnd.openxmlformats-officedocument.presentationml.tags+xml"/>
  <Override PartName="/ppt/notesSlides/notesSlide39.xml" ContentType="application/vnd.openxmlformats-officedocument.presentationml.notesSlide+xml"/>
  <Override PartName="/ppt/tags/tag10.xml" ContentType="application/vnd.openxmlformats-officedocument.presentationml.tags+xml"/>
  <Override PartName="/ppt/notesSlides/notesSlide40.xml" ContentType="application/vnd.openxmlformats-officedocument.presentationml.notesSlide+xml"/>
  <Override PartName="/ppt/tags/tag11.xml" ContentType="application/vnd.openxmlformats-officedocument.presentationml.tags+xml"/>
  <Override PartName="/ppt/notesSlides/notesSlide41.xml" ContentType="application/vnd.openxmlformats-officedocument.presentationml.notesSlide+xml"/>
  <Override PartName="/ppt/tags/tag12.xml" ContentType="application/vnd.openxmlformats-officedocument.presentationml.tags+xml"/>
  <Override PartName="/ppt/notesSlides/notesSlide42.xml" ContentType="application/vnd.openxmlformats-officedocument.presentationml.notesSlide+xml"/>
  <Override PartName="/ppt/tags/tag13.xml" ContentType="application/vnd.openxmlformats-officedocument.presentationml.tags+xml"/>
  <Override PartName="/ppt/notesSlides/notesSlide43.xml" ContentType="application/vnd.openxmlformats-officedocument.presentationml.notesSlide+xml"/>
  <Override PartName="/ppt/tags/tag14.xml" ContentType="application/vnd.openxmlformats-officedocument.presentationml.tags+xml"/>
  <Override PartName="/ppt/notesSlides/notesSlide4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6" r:id="rId4"/>
    <p:sldMasterId id="2147484228" r:id="rId5"/>
    <p:sldMasterId id="2147484401" r:id="rId6"/>
    <p:sldMasterId id="2147484435" r:id="rId7"/>
    <p:sldMasterId id="2147483660" r:id="rId8"/>
  </p:sldMasterIdLst>
  <p:notesMasterIdLst>
    <p:notesMasterId r:id="rId53"/>
  </p:notesMasterIdLst>
  <p:sldIdLst>
    <p:sldId id="2076138216" r:id="rId9"/>
    <p:sldId id="2138" r:id="rId10"/>
    <p:sldId id="2140" r:id="rId11"/>
    <p:sldId id="2141" r:id="rId12"/>
    <p:sldId id="2142" r:id="rId13"/>
    <p:sldId id="2143" r:id="rId14"/>
    <p:sldId id="2144" r:id="rId15"/>
    <p:sldId id="2145" r:id="rId16"/>
    <p:sldId id="2150" r:id="rId17"/>
    <p:sldId id="2146" r:id="rId18"/>
    <p:sldId id="2147" r:id="rId19"/>
    <p:sldId id="2148" r:id="rId20"/>
    <p:sldId id="2149" r:id="rId21"/>
    <p:sldId id="2151" r:id="rId22"/>
    <p:sldId id="2153" r:id="rId23"/>
    <p:sldId id="2154" r:id="rId24"/>
    <p:sldId id="2155" r:id="rId25"/>
    <p:sldId id="2156" r:id="rId26"/>
    <p:sldId id="2157" r:id="rId27"/>
    <p:sldId id="2158" r:id="rId28"/>
    <p:sldId id="2159" r:id="rId29"/>
    <p:sldId id="2160" r:id="rId30"/>
    <p:sldId id="2161" r:id="rId31"/>
    <p:sldId id="1999" r:id="rId32"/>
    <p:sldId id="2162" r:id="rId33"/>
    <p:sldId id="2163" r:id="rId34"/>
    <p:sldId id="2165" r:id="rId35"/>
    <p:sldId id="2166" r:id="rId36"/>
    <p:sldId id="2167" r:id="rId37"/>
    <p:sldId id="2215" r:id="rId38"/>
    <p:sldId id="2214" r:id="rId39"/>
    <p:sldId id="2216" r:id="rId40"/>
    <p:sldId id="1788" r:id="rId41"/>
    <p:sldId id="1829" r:id="rId42"/>
    <p:sldId id="1810" r:id="rId43"/>
    <p:sldId id="1811" r:id="rId44"/>
    <p:sldId id="1812" r:id="rId45"/>
    <p:sldId id="1796" r:id="rId46"/>
    <p:sldId id="1790" r:id="rId47"/>
    <p:sldId id="1735" r:id="rId48"/>
    <p:sldId id="1814" r:id="rId49"/>
    <p:sldId id="1815" r:id="rId50"/>
    <p:sldId id="1816" r:id="rId51"/>
    <p:sldId id="1797"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46" autoAdjust="0"/>
    <p:restoredTop sz="94660"/>
  </p:normalViewPr>
  <p:slideViewPr>
    <p:cSldViewPr snapToGrid="0">
      <p:cViewPr varScale="1">
        <p:scale>
          <a:sx n="99" d="100"/>
          <a:sy n="99" d="100"/>
        </p:scale>
        <p:origin x="72" y="192"/>
      </p:cViewPr>
      <p:guideLst/>
    </p:cSldViewPr>
  </p:slideViewPr>
  <p:notesTextViewPr>
    <p:cViewPr>
      <p:scale>
        <a:sx n="1" d="1"/>
        <a:sy n="1" d="1"/>
      </p:scale>
      <p:origin x="0" y="0"/>
    </p:cViewPr>
  </p:notesTextViewPr>
  <p:notesViewPr>
    <p:cSldViewPr snapToGrid="0">
      <p:cViewPr>
        <p:scale>
          <a:sx n="190" d="100"/>
          <a:sy n="190" d="100"/>
        </p:scale>
        <p:origin x="816" y="-418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 Descamp (CLEARWATER GROUP LLC)" userId="5ec9b45e-09f7-4acb-ae45-95f738816775" providerId="ADAL" clId="{28AEFA30-DD8F-4909-B53B-AA42AD518ADC}"/>
    <pc:docChg chg="addSld delSld modSld addMainMaster">
      <pc:chgData name="Julie Descamp (CLEARWATER GROUP LLC)" userId="5ec9b45e-09f7-4acb-ae45-95f738816775" providerId="ADAL" clId="{28AEFA30-DD8F-4909-B53B-AA42AD518ADC}" dt="2020-07-22T19:32:45.791" v="4" actId="47"/>
      <pc:docMkLst>
        <pc:docMk/>
      </pc:docMkLst>
      <pc:sldChg chg="del">
        <pc:chgData name="Julie Descamp (CLEARWATER GROUP LLC)" userId="5ec9b45e-09f7-4acb-ae45-95f738816775" providerId="ADAL" clId="{28AEFA30-DD8F-4909-B53B-AA42AD518ADC}" dt="2020-07-22T19:32:45.791" v="4" actId="47"/>
        <pc:sldMkLst>
          <pc:docMk/>
          <pc:sldMk cId="526508219" sldId="2137"/>
        </pc:sldMkLst>
      </pc:sldChg>
      <pc:sldChg chg="modSp add mod">
        <pc:chgData name="Julie Descamp (CLEARWATER GROUP LLC)" userId="5ec9b45e-09f7-4acb-ae45-95f738816775" providerId="ADAL" clId="{28AEFA30-DD8F-4909-B53B-AA42AD518ADC}" dt="2020-07-22T19:32:42.884" v="3" actId="255"/>
        <pc:sldMkLst>
          <pc:docMk/>
          <pc:sldMk cId="633729110" sldId="2076138216"/>
        </pc:sldMkLst>
        <pc:spChg chg="mod">
          <ac:chgData name="Julie Descamp (CLEARWATER GROUP LLC)" userId="5ec9b45e-09f7-4acb-ae45-95f738816775" providerId="ADAL" clId="{28AEFA30-DD8F-4909-B53B-AA42AD518ADC}" dt="2020-07-22T19:32:23.866" v="1"/>
          <ac:spMkLst>
            <pc:docMk/>
            <pc:sldMk cId="633729110" sldId="2076138216"/>
            <ac:spMk id="2" creationId="{00000000-0000-0000-0000-000000000000}"/>
          </ac:spMkLst>
        </pc:spChg>
        <pc:spChg chg="mod">
          <ac:chgData name="Julie Descamp (CLEARWATER GROUP LLC)" userId="5ec9b45e-09f7-4acb-ae45-95f738816775" providerId="ADAL" clId="{28AEFA30-DD8F-4909-B53B-AA42AD518ADC}" dt="2020-07-22T19:32:42.884" v="3" actId="255"/>
          <ac:spMkLst>
            <pc:docMk/>
            <pc:sldMk cId="633729110" sldId="2076138216"/>
            <ac:spMk id="3" creationId="{A844FFA6-9262-4C36-A78A-C4C5EF77C6FE}"/>
          </ac:spMkLst>
        </pc:spChg>
      </pc:sldChg>
      <pc:sldMasterChg chg="add addSldLayout">
        <pc:chgData name="Julie Descamp (CLEARWATER GROUP LLC)" userId="5ec9b45e-09f7-4acb-ae45-95f738816775" providerId="ADAL" clId="{28AEFA30-DD8F-4909-B53B-AA42AD518ADC}" dt="2020-07-22T19:32:14.363" v="0" actId="22"/>
        <pc:sldMasterMkLst>
          <pc:docMk/>
          <pc:sldMasterMk cId="87487412" sldId="2147483660"/>
        </pc:sldMasterMkLst>
        <pc:sldLayoutChg chg="add">
          <pc:chgData name="Julie Descamp (CLEARWATER GROUP LLC)" userId="5ec9b45e-09f7-4acb-ae45-95f738816775" providerId="ADAL" clId="{28AEFA30-DD8F-4909-B53B-AA42AD518ADC}" dt="2020-07-22T19:32:14.363" v="0" actId="22"/>
          <pc:sldLayoutMkLst>
            <pc:docMk/>
            <pc:sldMasterMk cId="87487412" sldId="2147483660"/>
            <pc:sldLayoutMk cId="4094627309" sldId="2147483671"/>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2926626160" sldId="2147483672"/>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4032333795" sldId="2147483673"/>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3554139112" sldId="2147483674"/>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1278894218" sldId="2147483675"/>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116899507" sldId="2147483676"/>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1401457525" sldId="2147483677"/>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2116158106" sldId="2147483678"/>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4077211997" sldId="2147483679"/>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4108482333" sldId="2147483680"/>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540683807" sldId="2147483681"/>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321934608" sldId="2147483682"/>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2867514222" sldId="2147483683"/>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3958490184" sldId="2147483684"/>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1601572836" sldId="2147483685"/>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3356955728" sldId="2147483686"/>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3363638931" sldId="2147483687"/>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2016179906" sldId="2147483688"/>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2863709060" sldId="2147483689"/>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294904762" sldId="2147483690"/>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1323237206" sldId="2147483691"/>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1510008915" sldId="2147483692"/>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3974264315" sldId="2147483693"/>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1269724954" sldId="2147483694"/>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756559274" sldId="2147483696"/>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3091604451" sldId="2147483697"/>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2799975977" sldId="2147483698"/>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1429293935" sldId="2147483699"/>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791780039" sldId="2147483700"/>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2172933227" sldId="2147483701"/>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3386269191" sldId="2147483702"/>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2624611229" sldId="2147483703"/>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3673328118" sldId="2147485518"/>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2566174507" sldId="2147485519"/>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622920375" sldId="2147485520"/>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2782392134" sldId="2147485521"/>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324866462" sldId="2147485522"/>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4233305935" sldId="2147485523"/>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1511165474" sldId="2147485524"/>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195454277" sldId="2147485525"/>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1949234042" sldId="2147485526"/>
          </pc:sldLayoutMkLst>
        </pc:sldLayoutChg>
        <pc:sldLayoutChg chg="add">
          <pc:chgData name="Julie Descamp (CLEARWATER GROUP LLC)" userId="5ec9b45e-09f7-4acb-ae45-95f738816775" providerId="ADAL" clId="{28AEFA30-DD8F-4909-B53B-AA42AD518ADC}" dt="2020-07-22T19:32:14.363" v="0" actId="22"/>
          <pc:sldLayoutMkLst>
            <pc:docMk/>
            <pc:sldMasterMk cId="87487412" sldId="2147483660"/>
            <pc:sldLayoutMk cId="1386133776" sldId="2147485527"/>
          </pc:sldLayoutMkLst>
        </pc:sldLayoutChg>
      </pc:sldMasterChg>
      <pc:sldMasterChg chg="delSldLayout">
        <pc:chgData name="Julie Descamp (CLEARWATER GROUP LLC)" userId="5ec9b45e-09f7-4acb-ae45-95f738816775" providerId="ADAL" clId="{28AEFA30-DD8F-4909-B53B-AA42AD518ADC}" dt="2020-07-22T19:32:45.791" v="4" actId="47"/>
        <pc:sldMasterMkLst>
          <pc:docMk/>
          <pc:sldMasterMk cId="662980139" sldId="2147484016"/>
        </pc:sldMasterMkLst>
        <pc:sldLayoutChg chg="del">
          <pc:chgData name="Julie Descamp (CLEARWATER GROUP LLC)" userId="5ec9b45e-09f7-4acb-ae45-95f738816775" providerId="ADAL" clId="{28AEFA30-DD8F-4909-B53B-AA42AD518ADC}" dt="2020-07-22T19:32:45.791" v="4" actId="47"/>
          <pc:sldLayoutMkLst>
            <pc:docMk/>
            <pc:sldMasterMk cId="662980139" sldId="2147484016"/>
            <pc:sldLayoutMk cId="3924328497" sldId="214748404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DA37B5-42E6-4FC0-BF3A-52D416D10A8D}" type="datetimeFigureOut">
              <a:rPr lang="en-US" smtClean="0"/>
              <a:t>8/13/2020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AEC38C-2AA6-45EB-B7A5-18E42F79037E}" type="slidenum">
              <a:rPr lang="en-US" smtClean="0"/>
              <a:t>‹#›</a:t>
            </a:fld>
            <a:endParaRPr lang="en-US"/>
          </a:p>
        </p:txBody>
      </p:sp>
    </p:spTree>
    <p:extLst>
      <p:ext uri="{BB962C8B-B14F-4D97-AF65-F5344CB8AC3E}">
        <p14:creationId xmlns:p14="http://schemas.microsoft.com/office/powerpoint/2010/main" val="3477359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microsoft.com/en-us/microsoftteams/platform/concepts/authentication/authentication"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cdx.transform.microsoft.com/experience-detail/15448f82-f681-4186-97b5-aa4354435a9a"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cdx.transform.microsoft.com/experience-detail/15448f82-f681-4186-97b5-aa4354435a9a"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microsoft.github.io/fluent-ui-react/"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ko-kr"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8/13/2020 7:22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7376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atin typeface="Segoe UI" panose="020B0502040204020203" pitchFamily="34" charset="0"/>
                <a:cs typeface="Segoe UI" panose="020B0502040204020203" pitchFamily="34" charset="0"/>
              </a:rPr>
              <a:t>웹후크를 사용하면 Microsoft Teams 내부의 채널 및 팀에 웹 서비스를 연결할 수 있습니다. </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7:22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126393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7:22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727461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b="0" i="0" kern="1200">
              <a:solidFill>
                <a:schemeClr val="tx1"/>
              </a:solidFill>
              <a:effectLst/>
              <a:latin typeface="Segoe UI Light" pitchFamily="34" charset="0"/>
              <a:ea typeface="+mn-ea"/>
              <a:cs typeface="+mn-cs"/>
            </a:endParaRPr>
          </a:p>
          <a:p>
            <a:endParaRPr lang="en-US" sz="882"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7:22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4077252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ko-kr" baseline="0" dirty="0"/>
              <a:t>데모 리소스 위치: https://microsoft.sharepoint.com/:w:/t/MOCtoBaselineevents/Eb8M3kJioo5Fh3S0ON6Co20BOrpUwOCderLEhj4uOm1azA?e=R2ca0d</a:t>
            </a:r>
          </a:p>
          <a:p>
            <a:pPr marL="0" indent="0">
              <a:buFontTx/>
              <a:buNone/>
            </a:pPr>
            <a:endParaRPr lang="en-US" baseline="0"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7:22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526945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a:p>
          <a:p>
            <a:pPr marL="171450" indent="-171450">
              <a:buFontTx/>
              <a:buChar char="-"/>
            </a:pPr>
            <a:endParaRPr lang="en-US" baseline="0"/>
          </a:p>
          <a:p>
            <a:pPr marL="171450" indent="-171450">
              <a:buFontTx/>
              <a:buChar char="-"/>
            </a:pPr>
            <a:endParaRPr lang="en-US" baseline="0"/>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
          </p:nvPr>
        </p:nvSpPr>
        <p:spPr/>
        <p:txBody>
          <a:bodyPr/>
          <a:lstStyle/>
          <a:p>
            <a:fld id="{386CE63F-9E7F-4C04-9D0D-FCA25A8E9E86}" type="datetime8">
              <a:rPr lang="en-US" smtClean="0"/>
              <a:t>8/13/2020 7:22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4038534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atin typeface="+mn-lt"/>
              </a:rPr>
              <a:t>탭은 대화형 콘텐츠를 표시하는 페이지입니다. </a:t>
            </a:r>
          </a:p>
          <a:p>
            <a:endParaRPr lang="en-US" baseline="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7:22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5069628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7:22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2152437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
          </p:nvPr>
        </p:nvSpPr>
        <p:spPr/>
        <p:txBody>
          <a:bodyPr/>
          <a:lstStyle/>
          <a:p>
            <a:fld id="{386CE63F-9E7F-4C04-9D0D-FCA25A8E9E86}" type="datetime8">
              <a:rPr lang="en-US" smtClean="0"/>
              <a:t>8/13/2020 7:22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2179568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sz="882" b="0" i="0" kern="1200">
                <a:solidFill>
                  <a:schemeClr val="tx1"/>
                </a:solidFill>
                <a:effectLst/>
                <a:latin typeface="Segoe UI Light" pitchFamily="34" charset="0"/>
                <a:ea typeface="+mn-ea"/>
                <a:cs typeface="+mn-cs"/>
              </a:rPr>
              <a:t>contentUrl</a:t>
            </a:r>
            <a:r>
              <a:rPr lang="ko-kr" sz="882" b="1" i="0" kern="1200">
                <a:solidFill>
                  <a:schemeClr val="tx1"/>
                </a:solidFill>
                <a:effectLst/>
                <a:latin typeface="Segoe UI Light" pitchFamily="34" charset="0"/>
                <a:ea typeface="+mn-ea"/>
                <a:cs typeface="+mn-cs"/>
              </a:rPr>
              <a:t>은 모바일 Teams 클라이언트에 로드됩니다</a:t>
            </a:r>
            <a:r>
              <a:rPr lang="ko-kr" sz="882" b="0" i="0" kern="1200">
                <a:solidFill>
                  <a:schemeClr val="tx1"/>
                </a:solidFill>
                <a:effectLst/>
                <a:latin typeface="Segoe UI Light" pitchFamily="34" charset="0"/>
                <a:ea typeface="+mn-ea"/>
                <a:cs typeface="+mn-cs"/>
              </a:rPr>
              <a:t>.</a:t>
            </a:r>
          </a:p>
          <a:p>
            <a:r>
              <a:rPr lang="ko-kr" sz="882" b="0" i="0" kern="1200">
                <a:solidFill>
                  <a:schemeClr val="tx1"/>
                </a:solidFill>
                <a:effectLst/>
                <a:latin typeface="Segoe UI Light" pitchFamily="34" charset="0"/>
                <a:ea typeface="+mn-ea"/>
                <a:cs typeface="+mn-cs"/>
              </a:rPr>
              <a:t>채널/그룹 탭의 경우 사용자가 websiteUrl을 통해 별도의 브라우저에서 탭을 열 수 있지만, contentUrl이 먼저 로드됩니다.</a:t>
            </a:r>
          </a:p>
          <a:p>
            <a:r>
              <a:rPr lang="ko-kr" sz="882" b="0" i="0" kern="1200">
                <a:solidFill>
                  <a:schemeClr val="tx1"/>
                </a:solidFill>
                <a:effectLst/>
                <a:latin typeface="Segoe UI Light" pitchFamily="34" charset="0"/>
                <a:ea typeface="+mn-ea"/>
                <a:cs typeface="+mn-cs"/>
              </a:rPr>
              <a:t>탭에서 인증을 사용하는 경우 Teams JavaScript SDK 버전을 1.4.1 이상으로 업그레이드해야 합니다. 그렇지 않으면 인증이 실패합니다.</a:t>
            </a:r>
          </a:p>
          <a:p>
            <a:endParaRPr lang="en-US" sz="882" b="0" i="0" kern="1200">
              <a:solidFill>
                <a:schemeClr val="tx1"/>
              </a:solidFill>
              <a:effectLst/>
              <a:latin typeface="Segoe UI Light" pitchFamily="34" charset="0"/>
              <a:ea typeface="+mn-ea"/>
              <a:cs typeface="+mn-cs"/>
            </a:endParaRPr>
          </a:p>
          <a:p>
            <a:pPr marL="0" indent="0">
              <a:buNone/>
            </a:pPr>
            <a:r>
              <a:rPr lang="ko-kr" sz="900" kern="1200">
                <a:solidFill>
                  <a:schemeClr val="tx1"/>
                </a:solidFill>
                <a:latin typeface="Segoe UI Light" pitchFamily="34" charset="0"/>
                <a:ea typeface="+mn-ea"/>
                <a:cs typeface="+mn-cs"/>
              </a:rPr>
              <a:t>사용자 지정 탭은 채널, 그룹 채팅 또는 개인 앱(정적 탭 및/또는 일대일 봇이 포함된 앱)의 일부일 수 있습니다.</a:t>
            </a:r>
          </a:p>
          <a:p>
            <a:pPr marL="0" indent="0">
              <a:buNone/>
            </a:pPr>
            <a:endParaRPr lang="en-US" sz="900" kern="1200">
              <a:solidFill>
                <a:schemeClr val="tx1"/>
              </a:solidFill>
              <a:latin typeface="Segoe UI Light" pitchFamily="34" charset="0"/>
              <a:ea typeface="+mn-ea"/>
              <a:cs typeface="+mn-cs"/>
            </a:endParaRPr>
          </a:p>
          <a:p>
            <a:pPr marL="0" indent="0">
              <a:buNone/>
            </a:pPr>
            <a:r>
              <a:rPr lang="ko-kr" sz="900" kern="1200">
                <a:solidFill>
                  <a:schemeClr val="tx1"/>
                </a:solidFill>
                <a:latin typeface="Segoe UI Light" pitchFamily="34" charset="0"/>
                <a:ea typeface="+mn-ea"/>
                <a:cs typeface="+mn-cs"/>
              </a:rPr>
              <a:t>개인 앱은 모바일 클라이언트의 앱 서랍에서 사용할 수 있습니다. 이 앱은 데스크톱 또는 웹 클라이언트에서만 설치할 수 있으며 모바일 클라이언트에 표시되는 데 최대 24시간이 걸릴 수 있습니다.</a:t>
            </a:r>
          </a:p>
          <a:p>
            <a:pPr marL="0" indent="0">
              <a:buNone/>
            </a:pPr>
            <a:endParaRPr lang="en-US" sz="900" kern="1200">
              <a:solidFill>
                <a:schemeClr val="tx1"/>
              </a:solidFill>
              <a:latin typeface="Segoe UI Light" pitchFamily="34" charset="0"/>
              <a:ea typeface="+mn-ea"/>
              <a:cs typeface="+mn-cs"/>
            </a:endParaRPr>
          </a:p>
          <a:p>
            <a:pPr marL="0" indent="0">
              <a:buNone/>
            </a:pPr>
            <a:r>
              <a:rPr lang="ko-kr" sz="900" kern="1200">
                <a:solidFill>
                  <a:schemeClr val="tx1"/>
                </a:solidFill>
                <a:latin typeface="Segoe UI Light" pitchFamily="34" charset="0"/>
                <a:ea typeface="+mn-ea"/>
                <a:cs typeface="+mn-cs"/>
              </a:rPr>
              <a:t>그룹 및 채널 탭은 모바일 클라이언트에서도 사용할 수 있습니다. websiteUrl을 사용하여 브라우저 창에서 탭을 시작합니다. 하지만 탭 옆에 있는 ... 오버플로 메뉴를 클릭한 후 열기를 선택하여 모바일 클라이언트에서 contentUrl을 로드할 수 있습니다. 이 경우 contentUrl을 사용하여 Teams 모바일 클라이언트 내부에 탭을 로드합니다.</a:t>
            </a:r>
          </a:p>
          <a:p>
            <a:endParaRPr lang="en-US" sz="882"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7:22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40813135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ko-kr" baseline="0" dirty="0"/>
              <a:t>데모 리소스 위치: https://microsoft.sharepoint.com/:w:/t/MOCtoBaselineevents/EdLjY3x6rdJAowOLVrPYkgEB7_cUK7V8Gf3csBwa1DMXxQ?e=bIemI1</a:t>
            </a:r>
          </a:p>
          <a:p>
            <a:pPr marL="0" indent="0">
              <a:buFontTx/>
              <a:buNone/>
            </a:pPr>
            <a:endParaRPr lang="en-US" baseline="0" dirty="0"/>
          </a:p>
          <a:p>
            <a:pPr marL="0" indent="0">
              <a:buFontTx/>
              <a:buNone/>
            </a:pPr>
            <a:endParaRPr lang="en-US" baseline="0"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7:22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478169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7:22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41574661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a:p>
          <a:p>
            <a:pPr marL="171450" indent="-171450">
              <a:buFontTx/>
              <a:buChar char="-"/>
            </a:pPr>
            <a:endParaRPr lang="en-US" baseline="0"/>
          </a:p>
          <a:p>
            <a:pPr marL="171450" indent="-171450">
              <a:buFontTx/>
              <a:buChar char="-"/>
            </a:pPr>
            <a:endParaRPr lang="en-US" baseline="0"/>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
          </p:nvPr>
        </p:nvSpPr>
        <p:spPr/>
        <p:txBody>
          <a:bodyPr/>
          <a:lstStyle/>
          <a:p>
            <a:fld id="{386CE63F-9E7F-4C04-9D0D-FCA25A8E9E86}" type="datetime8">
              <a:rPr lang="en-US" smtClean="0"/>
              <a:t>8/13/2020 7:22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4575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atin typeface="Segoe UI" panose="020B0502040204020203" pitchFamily="34" charset="0"/>
                <a:cs typeface="Segoe UI" panose="020B0502040204020203" pitchFamily="34" charset="0"/>
              </a:rPr>
              <a:t>메시징 확장을 사용하면 사용자가 서비스에 정보를 쿼리하고 정보를 서비스에 게시할 수 있습니다.</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7:22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809124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7:22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0087694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7:22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9935026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7:22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6215094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ko-kr" baseline="0" dirty="0"/>
              <a:t>데모 리소스 위치: https://microsoft.sharepoint.com/:w:/t/MOCtoBaselineevents/EbSyzOo8NcNAoNsgw5n4VH0BSonSRR2CcogDOcbwNJ7mlw?e=l6EeHS</a:t>
            </a:r>
          </a:p>
          <a:p>
            <a:pPr marL="0" indent="0">
              <a:buFontTx/>
              <a:buNone/>
            </a:pPr>
            <a:endParaRPr lang="en-US" baseline="0"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7:22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940091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a:p>
          <a:p>
            <a:pPr marL="171450" indent="-171450">
              <a:buFontTx/>
              <a:buChar char="-"/>
            </a:pPr>
            <a:endParaRPr lang="en-US" baseline="0"/>
          </a:p>
          <a:p>
            <a:pPr marL="171450" indent="-171450">
              <a:buFontTx/>
              <a:buChar char="-"/>
            </a:pPr>
            <a:endParaRPr lang="en-US" baseline="0"/>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ko-kr"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8/13/2020 7:22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92905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atin typeface="Segoe UI" panose="020B0502040204020203" pitchFamily="34" charset="0"/>
                <a:cs typeface="Segoe UI" panose="020B0502040204020203" pitchFamily="34" charset="0"/>
              </a:rPr>
              <a:t>대화 봇을 사용하면 개발자가 사용자에게 채팅 기능을 제공하고, 개발자는 세 명 이상의 그룹 채팅, 단일 사용자와 봇 간의 채팅과 같은 다양한 유형의 채팅을 만들 수 있습니다. </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7:22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491078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7:22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5555992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7:22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4257765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sz="900" dirty="0">
                <a:latin typeface="Segoe UI" panose="020B0502040204020203" pitchFamily="34" charset="0"/>
                <a:cs typeface="Segoe UI" panose="020B0502040204020203" pitchFamily="34" charset="0"/>
              </a:rPr>
              <a:t>Microsoft Teams는 Office 365의 팀 협업 허브입니다.</a:t>
            </a:r>
          </a:p>
          <a:p>
            <a:r>
              <a:rPr lang="ko-kr" sz="900" dirty="0">
                <a:latin typeface="Segoe UI" panose="020B0502040204020203" pitchFamily="34" charset="0"/>
                <a:cs typeface="Segoe UI" panose="020B0502040204020203" pitchFamily="34" charset="0"/>
              </a:rPr>
              <a:t>Teams 앱은 웹 서비스 개발자 호스트를 통해 Teams 클라이언트(웹, 모바일 및 데스크톱)를 확장합니다. </a:t>
            </a:r>
            <a:endParaRPr lang="en-US" sz="882" b="0" i="0" kern="1200" dirty="0">
              <a:solidFill>
                <a:schemeClr val="tx1"/>
              </a:solidFill>
              <a:effectLst/>
              <a:latin typeface="Segoe UI Light" pitchFamily="34" charset="0"/>
              <a:ea typeface="+mn-ea"/>
              <a:cs typeface="+mn-cs"/>
            </a:endParaRPr>
          </a:p>
          <a:p>
            <a:r>
              <a:rPr lang="ko-kr" sz="882" b="0" i="0" kern="1200" dirty="0">
                <a:solidFill>
                  <a:schemeClr val="tx1"/>
                </a:solidFill>
                <a:effectLst/>
                <a:latin typeface="Segoe UI Light" pitchFamily="34" charset="0"/>
                <a:ea typeface="+mn-ea"/>
                <a:cs typeface="+mn-cs"/>
              </a:rPr>
              <a:t>Teams 앱 매니페스트는 사용자에게 앱을 제공하는 데 필요한 메타데이터가 포함된 텍스트 파일입니다.  매니페스트는 사용자 환경을 정의합니다.</a:t>
            </a:r>
          </a:p>
          <a:p>
            <a:endParaRPr lang="en-US" sz="882" b="0" i="0" kern="1200" dirty="0">
              <a:solidFill>
                <a:schemeClr val="tx1"/>
              </a:solidFill>
              <a:effectLst/>
              <a:latin typeface="Segoe UI Light" pitchFamily="34" charset="0"/>
              <a:ea typeface="+mn-ea"/>
              <a:cs typeface="+mn-cs"/>
            </a:endParaRPr>
          </a:p>
          <a:p>
            <a:r>
              <a:rPr lang="ko-kr" sz="882" b="0" i="1" kern="1200" dirty="0">
                <a:solidFill>
                  <a:schemeClr val="tx1"/>
                </a:solidFill>
                <a:effectLst/>
                <a:latin typeface="Segoe UI Light" pitchFamily="34" charset="0"/>
                <a:ea typeface="+mn-ea"/>
                <a:cs typeface="+mn-cs"/>
              </a:rPr>
              <a:t>Microsoft</a:t>
            </a:r>
            <a:r>
              <a:rPr lang="ko-kr" sz="882" b="0" i="0" kern="1200" dirty="0">
                <a:solidFill>
                  <a:schemeClr val="tx1"/>
                </a:solidFill>
                <a:effectLst/>
                <a:latin typeface="Segoe UI Light" pitchFamily="34" charset="0"/>
                <a:ea typeface="+mn-ea"/>
                <a:cs typeface="+mn-cs"/>
              </a:rPr>
              <a:t> </a:t>
            </a:r>
            <a:r>
              <a:rPr lang="ko-kr" sz="882" b="0" i="1" u="none" strike="noStrike" kern="1200" dirty="0">
                <a:solidFill>
                  <a:schemeClr val="tx1"/>
                </a:solidFill>
                <a:effectLst/>
                <a:latin typeface="Segoe UI Light" pitchFamily="34" charset="0"/>
                <a:ea typeface="+mn-ea"/>
                <a:cs typeface="+mn-cs"/>
              </a:rPr>
              <a:t>Teams 플랫폼은 호스팅 서비스가 아니며, 앱을 구동하는 웹 서비스는 사용자가 호스트하고 인터넷을 통해 HTTPS로 액세스할 수 있어야 합니다.</a:t>
            </a:r>
          </a:p>
          <a:p>
            <a:endParaRPr lang="en-US" sz="882" b="0" i="1" u="none" strike="noStrike" kern="1200" dirty="0">
              <a:solidFill>
                <a:schemeClr val="tx1"/>
              </a:solidFill>
              <a:effectLst/>
              <a:latin typeface="Segoe UI Light" pitchFamily="34" charset="0"/>
              <a:ea typeface="+mn-ea"/>
              <a:cs typeface="+mn-cs"/>
            </a:endParaRPr>
          </a:p>
          <a:p>
            <a:r>
              <a:rPr lang="ko-kr" sz="882" b="0" i="1" u="none" strike="noStrike" kern="1200" dirty="0">
                <a:solidFill>
                  <a:schemeClr val="tx1"/>
                </a:solidFill>
                <a:effectLst/>
                <a:latin typeface="Segoe UI Light" pitchFamily="34" charset="0"/>
                <a:ea typeface="+mn-ea"/>
                <a:cs typeface="+mn-cs"/>
              </a:rPr>
              <a:t>또한 Microsoft Teams 앱에 노출되는 모든 기능은 추가 단계를 수행하여 보호하지 않는 한 인터넷을 통해 공개적으로 사용할 수 있습니다. 기밀 또는 보호된 정보에 대한 액세스 권한을 제공할 경우 최소한 서비스가 앱에 연결하는 끝점을 인증하거나 </a:t>
            </a:r>
            <a:r>
              <a:rPr lang="ko-kr" sz="882" b="0" i="1" u="sng" kern="1200" dirty="0">
                <a:solidFill>
                  <a:schemeClr val="tx1"/>
                </a:solidFill>
                <a:effectLst/>
                <a:latin typeface="Segoe UI Light" pitchFamily="34" charset="0"/>
                <a:ea typeface="+mn-ea"/>
                <a:cs typeface="+mn-cs"/>
                <a:hlinkClick r:id="rId3"/>
              </a:rPr>
              <a:t>사용자를 인증</a:t>
            </a:r>
            <a:r>
              <a:rPr lang="ko-kr" sz="882" b="0" i="1" u="none" strike="noStrike" kern="1200" dirty="0">
                <a:solidFill>
                  <a:schemeClr val="tx1"/>
                </a:solidFill>
                <a:effectLst/>
                <a:latin typeface="Segoe UI Light" pitchFamily="34" charset="0"/>
                <a:ea typeface="+mn-ea"/>
                <a:cs typeface="+mn-cs"/>
              </a:rPr>
              <a:t>하는지 확인해야 합니다.</a:t>
            </a:r>
            <a:endParaRPr lang="en-US" sz="882"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7:22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6413446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ko-kr"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8/13/2020 7:22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39552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7F3CD4-DD8A-40CC-B614-19C92594B3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22194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t>Microsoft의 Power Platform은 비즈니스를 가속화할 수 있는 솔루션을 만드는 데 사용하는 네 가지 주요 제품으로 구성됩니다.</a:t>
            </a:r>
          </a:p>
          <a:p>
            <a:pPr lvl="1"/>
            <a:r>
              <a:rPr lang="ko-kr"/>
              <a:t>Power Apps</a:t>
            </a:r>
          </a:p>
          <a:p>
            <a:pPr lvl="1"/>
            <a:r>
              <a:rPr lang="ko-kr"/>
              <a:t>Power Automate</a:t>
            </a:r>
          </a:p>
          <a:p>
            <a:pPr lvl="1"/>
            <a:r>
              <a:rPr lang="ko-kr"/>
              <a:t>Power BI</a:t>
            </a:r>
          </a:p>
          <a:p>
            <a:pPr lvl="1"/>
            <a:r>
              <a:rPr lang="ko-kr"/>
              <a:t>Power Virtual Agents</a:t>
            </a:r>
          </a:p>
          <a:p>
            <a:pPr lvl="1"/>
            <a:endParaRPr lang="en-US"/>
          </a:p>
          <a:p>
            <a:r>
              <a:rPr lang="ko-kr"/>
              <a:t>이 단원에서는 Power Platform 제품에 대한 개요를 제공하여 작동 방식을 소개합니다.</a:t>
            </a:r>
          </a:p>
          <a:p>
            <a:endParaRPr lang="en-US"/>
          </a:p>
          <a:p>
            <a:r>
              <a:rPr lang="ko-kr"/>
              <a:t>각 제품에 대해서는 이후 단원에서 자세히 살펴봅니다.</a:t>
            </a:r>
            <a:br/>
            <a:endParaRPr lang="bs-Latn-BA"/>
          </a:p>
          <a:p>
            <a:pPr lvl="1"/>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ko-kr"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8/13/2020 7:22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70165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E2F19A73-88F5-4B80-A929-CF8E66EE5449}" type="datetime8">
              <a:rPr lang="en-US" smtClean="0"/>
              <a:t>8/13/2020 7:22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6523719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9427A7F7-BB1E-479D-AFAA-B52F4D0C99F2}" type="datetime8">
              <a:rPr lang="en-US" smtClean="0"/>
              <a:t>8/13/2020 7:22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3421129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ko-kr"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8/13/2020 7:22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07424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t>앱을 시작하고 Power Apps Studio에서 세 개의 창에 표시하는 방법을 보여 줍니다.</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9427A7F7-BB1E-479D-AFAA-B52F4D0C99F2}" type="datetime8">
              <a:rPr lang="en-US" smtClean="0"/>
              <a:t>8/13/2020 7:22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8378758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t>앱을 시작하고 Power Apps Studio에서 세 개의 창에 표시하는 방법을 보여 줍니다.</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9427A7F7-BB1E-479D-AFAA-B52F4D0C99F2}" type="datetime8">
              <a:rPr lang="en-US" smtClean="0"/>
              <a:t>8/13/2020 7:22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7839150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fontAlgn="base"/>
            <a:r>
              <a:rPr lang="ko-kr" sz="1800" dirty="0"/>
              <a:t>전제 조건: SharePoint Online 목록 만들기</a:t>
            </a:r>
          </a:p>
          <a:p>
            <a:pPr lvl="1" fontAlgn="base"/>
            <a:r>
              <a:rPr lang="ko-kr" sz="1800" dirty="0"/>
              <a:t>작업 1: 서비스 데스크 요청 목록 검토</a:t>
            </a:r>
          </a:p>
          <a:p>
            <a:pPr lvl="1" fontAlgn="base"/>
            <a:r>
              <a:rPr lang="ko-kr" sz="1800" dirty="0"/>
              <a:t>작업 2: Power App 만들기</a:t>
            </a:r>
          </a:p>
          <a:p>
            <a:pPr lvl="1" fontAlgn="base"/>
            <a:r>
              <a:rPr lang="ko-kr" sz="1800" dirty="0"/>
              <a:t>작업 3: Power App Studio 검토(선택 사항)</a:t>
            </a:r>
          </a:p>
          <a:p>
            <a:pPr lvl="1" fontAlgn="base"/>
            <a:r>
              <a:rPr lang="ko-kr" sz="1800" dirty="0"/>
              <a:t>작업 4: 앱 사용자 지정(선택 사항)</a:t>
            </a:r>
          </a:p>
          <a:p>
            <a:pPr lvl="1" fontAlgn="base"/>
            <a:r>
              <a:rPr lang="ko-kr" sz="1800" dirty="0"/>
              <a:t>작업 5: Microsoft Teams에 티켓 발급 시스템 앱 추가</a:t>
            </a:r>
          </a:p>
          <a:p>
            <a:pPr lvl="1" fontAlgn="base"/>
            <a:r>
              <a:rPr lang="ko-kr" sz="1800" dirty="0"/>
              <a:t>작업 6: 모바일 디바이스에서 앱 실행(선택 사항)</a:t>
            </a:r>
          </a:p>
          <a:p>
            <a:pPr lvl="1" fontAlgn="base"/>
            <a:endParaRPr lang="en-US" sz="1800" dirty="0"/>
          </a:p>
          <a:p>
            <a:pPr marL="228600" lvl="1" indent="0" fontAlgn="base">
              <a:buNone/>
            </a:pPr>
            <a:r>
              <a:rPr lang="ko-kr" sz="1800" dirty="0">
                <a:highlight>
                  <a:srgbClr val="FFFF00"/>
                </a:highlight>
              </a:rPr>
              <a:t>또는 </a:t>
            </a:r>
            <a:r>
              <a:rPr lang="ko-kr" sz="1800" dirty="0">
                <a:highlight>
                  <a:srgbClr val="FFFF00"/>
                </a:highlight>
                <a:hlinkClick r:id="rId3"/>
              </a:rPr>
              <a:t>Teams 및 Power Platform 데모</a:t>
            </a:r>
            <a:r>
              <a:rPr lang="ko-kr" sz="1800" dirty="0">
                <a:highlight>
                  <a:srgbClr val="FFFF00"/>
                </a:highlight>
              </a:rPr>
              <a:t>에 대한 클릭 광고 데모를 표시하고, Teams의 Power App을 표시하되 앱을 빌드하는 방법은 보여 주지 않습니다.</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9427A7F7-BB1E-479D-AFAA-B52F4D0C99F2}" type="datetime8">
              <a:rPr lang="en-US" smtClean="0"/>
              <a:t>8/13/2020 7:22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34694851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E2F19A73-88F5-4B80-A929-CF8E66EE5449}" type="datetime8">
              <a:rPr lang="en-US" smtClean="0"/>
              <a:t>8/13/2020 7:22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37226367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t>Teams UI/UX 요소를 사용하면 Teams 클라이언트에 고유한 느낌을 주는 풍부한 환경을 구축할 수 있습니다.</a:t>
            </a:r>
          </a:p>
          <a:p>
            <a:endParaRPr lang="en-US"/>
          </a:p>
          <a:p>
            <a:r>
              <a:rPr lang="ko-kr"/>
              <a:t>카드는 짧은 정보 또는 관련 정보에 대한 UI 컨테이너입니다.  카드는 카드 작업을 트리거하는 단추를 포함할 수 있습니다.</a:t>
            </a:r>
          </a:p>
          <a:p>
            <a:endParaRPr lang="en-US"/>
          </a:p>
          <a:p>
            <a:r>
              <a:rPr lang="ko-kr"/>
              <a:t>작업 모듈은 데이터 입력이 필요한 워크플로에 대한 사용자 환경을 간소화할 수 있습니다.  Teams 인식 팝업에서 입력을 수집합니다.</a:t>
            </a:r>
          </a:p>
          <a:p>
            <a:endParaRPr lang="en-US"/>
          </a:p>
          <a:p>
            <a:r>
              <a:rPr lang="ko-kr"/>
              <a:t>딥 링크: </a:t>
            </a:r>
            <a:r>
              <a:rPr lang="ko-kr" sz="882" b="0" i="0" u="none" strike="noStrike" kern="1200">
                <a:solidFill>
                  <a:schemeClr val="tx1"/>
                </a:solidFill>
                <a:effectLst/>
                <a:latin typeface="Segoe UI Light" pitchFamily="34" charset="0"/>
                <a:ea typeface="+mn-ea"/>
                <a:cs typeface="+mn-cs"/>
              </a:rPr>
              <a:t>Teams의 엔터티에 대한 딥 링크를 만들 수 있습니다. 일반적으로 딥 링크는 탭 내의 콘텐츠 및 정보로 이동하는 링크를 만드는 데 사용됩니다. </a:t>
            </a:r>
          </a:p>
          <a:p>
            <a:endParaRPr lang="en-US" sz="882" b="0" i="0" u="none" strike="noStrike" kern="1200">
              <a:solidFill>
                <a:schemeClr val="tx1"/>
              </a:solidFill>
              <a:effectLst/>
              <a:latin typeface="Segoe UI Light" pitchFamily="34" charset="0"/>
              <a:ea typeface="+mn-ea"/>
              <a:cs typeface="+mn-cs"/>
            </a:endParaRPr>
          </a:p>
          <a:p>
            <a:r>
              <a:rPr lang="ko-kr" sz="882" b="0" i="0" u="none" strike="noStrike" kern="1200">
                <a:solidFill>
                  <a:schemeClr val="tx1"/>
                </a:solidFill>
                <a:effectLst/>
                <a:latin typeface="Segoe UI Light" pitchFamily="34" charset="0"/>
                <a:ea typeface="+mn-ea"/>
                <a:cs typeface="+mn-cs"/>
              </a:rPr>
              <a:t>호스트된 웹 페이지를 탭 또는 작업 모듈에 웹 콘텐츠 페이지로 포함할 수 있습니다.  </a:t>
            </a:r>
          </a:p>
          <a:p>
            <a:endParaRPr lang="en-US" sz="882" b="0" i="0" u="none" strike="noStrike" kern="1200">
              <a:solidFill>
                <a:schemeClr val="tx1"/>
              </a:solidFill>
              <a:effectLst/>
              <a:latin typeface="Segoe UI Light" pitchFamily="34" charset="0"/>
              <a:ea typeface="+mn-ea"/>
              <a:cs typeface="+mn-cs"/>
            </a:endParaRPr>
          </a:p>
          <a:p>
            <a:r>
              <a:rPr lang="ko-kr" sz="882" b="0" i="0" u="none" strike="noStrike" kern="1200">
                <a:solidFill>
                  <a:schemeClr val="tx1"/>
                </a:solidFill>
                <a:effectLst/>
                <a:latin typeface="Segoe UI Light" pitchFamily="34" charset="0"/>
                <a:ea typeface="+mn-ea"/>
                <a:cs typeface="+mn-cs"/>
              </a:rPr>
              <a:t> </a:t>
            </a:r>
          </a:p>
          <a:p>
            <a:endParaRPr lang="en-US" sz="882" b="0" i="0" u="none" strike="noStrike"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7:22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3969952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ko-kr"/>
              <a:t>Power Automate의 이전 명칭이 Microsoft Flow였음을 언급합니다. 일부 학생은 Flow를 접한 경험이 있어 이것이 Power Automate와 어떤 관련이 있는지 궁금해합니다.</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r>
              <a:rPr lang="ko-kr"/>
              <a:t>Power Automate는 워크플로 및 프로세스 자동화를 구축하기 위한 하위 코드 플랫폼에 해당합니다. </a:t>
            </a:r>
          </a:p>
          <a:p>
            <a:endParaRPr lang="en-US"/>
          </a:p>
          <a:p>
            <a:r>
              <a:rPr lang="ko-kr"/>
              <a:t>이 단원에서는 Power Automate를 사용하여 비즈니스 요구 사항을 충족하고 비즈니스 데이터와 상호 작용하는 워크플로를 구축하는 방법을 알아봅니다. </a:t>
            </a:r>
          </a:p>
          <a:p>
            <a:endParaRPr lang="en-US"/>
          </a:p>
          <a:p>
            <a:r>
              <a:rPr lang="ko-kr"/>
              <a:t>또한 Power Automate를 관리하는 방법을 살펴봅니다.</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9427A7F7-BB1E-479D-AFAA-B52F4D0C99F2}" type="datetime8">
              <a:rPr lang="en-US" smtClean="0"/>
              <a:t>8/13/2020 7:22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5425072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9427A7F7-BB1E-479D-AFAA-B52F4D0C99F2}" type="datetime8">
              <a:rPr lang="en-US" smtClean="0"/>
              <a:t>8/13/2020 7:22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21882386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9427A7F7-BB1E-479D-AFAA-B52F4D0C99F2}" type="datetime8">
              <a:rPr lang="en-US" smtClean="0"/>
              <a:t>8/13/2020 7:22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9183455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9427A7F7-BB1E-479D-AFAA-B52F4D0C99F2}" type="datetime8">
              <a:rPr lang="en-US" smtClean="0"/>
              <a:t>8/13/2020 7:22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39678654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t>또는 </a:t>
            </a:r>
            <a:r>
              <a:rPr lang="ko-kr">
                <a:hlinkClick r:id="rId3"/>
              </a:rPr>
              <a:t>Teams 및 Power Platform 데모</a:t>
            </a:r>
            <a:r>
              <a:rPr lang="ko-kr"/>
              <a:t>에 대한 클릭 광고 데모를 표시하고, Power Automate 흐름에서 Teams에 도착하는 승인 알림을 표시하되 흐름을 빌드하는 방법은 보여 주지 않습니다.</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9427A7F7-BB1E-479D-AFAA-B52F4D0C99F2}" type="datetime8">
              <a:rPr lang="en-US" smtClean="0"/>
              <a:t>8/13/2020 7:22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868826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sz="882" b="0" i="0" kern="1200">
                <a:solidFill>
                  <a:schemeClr val="tx1"/>
                </a:solidFill>
                <a:effectLst/>
                <a:latin typeface="Segoe UI Light" pitchFamily="34" charset="0"/>
                <a:ea typeface="+mn-ea"/>
                <a:cs typeface="+mn-cs"/>
              </a:rPr>
              <a:t>시나리오에 따라 단일 확장 지점에 집중하거나 여러 확장 지점을 결합하도록 선택할 수 있습니다.</a:t>
            </a:r>
          </a:p>
          <a:p>
            <a:endParaRPr lang="en-US" sz="882" b="0" i="0" kern="1200">
              <a:solidFill>
                <a:schemeClr val="tx1"/>
              </a:solidFill>
              <a:effectLst/>
              <a:latin typeface="Segoe UI Light" pitchFamily="34" charset="0"/>
              <a:ea typeface="+mn-ea"/>
              <a:cs typeface="+mn-cs"/>
            </a:endParaRPr>
          </a:p>
          <a:p>
            <a:r>
              <a:rPr lang="ko-kr" sz="882" b="0" i="0" kern="1200">
                <a:solidFill>
                  <a:schemeClr val="tx1"/>
                </a:solidFill>
                <a:effectLst/>
                <a:latin typeface="Segoe UI Light" pitchFamily="34" charset="0"/>
                <a:ea typeface="+mn-ea"/>
                <a:cs typeface="+mn-cs"/>
              </a:rPr>
              <a:t>Teams, 채널 및 그룹 채팅은 대화 봇, 구성 가능한 탭, 웹후크 및 커넥터를 사용하여 확장할 수 있습니다.</a:t>
            </a:r>
          </a:p>
          <a:p>
            <a:endParaRPr lang="en-US" sz="882" b="0" i="0" kern="1200">
              <a:solidFill>
                <a:schemeClr val="tx1"/>
              </a:solidFill>
              <a:effectLst/>
              <a:latin typeface="Segoe UI Light" pitchFamily="34" charset="0"/>
              <a:ea typeface="+mn-ea"/>
              <a:cs typeface="+mn-cs"/>
            </a:endParaRPr>
          </a:p>
          <a:p>
            <a:r>
              <a:rPr lang="ko-kr" sz="882" b="0" i="0" kern="1200">
                <a:solidFill>
                  <a:schemeClr val="tx1"/>
                </a:solidFill>
                <a:effectLst/>
                <a:latin typeface="Segoe UI Light" pitchFamily="34" charset="0"/>
                <a:ea typeface="+mn-ea"/>
                <a:cs typeface="+mn-cs"/>
              </a:rPr>
              <a:t>개인 앱은 대화 봇 및 개인 탭을 사용하여 확장할 수 있습니다.</a:t>
            </a:r>
          </a:p>
          <a:p>
            <a:endParaRPr lang="en-US" sz="882" b="0" i="0" kern="1200">
              <a:solidFill>
                <a:schemeClr val="tx1"/>
              </a:solidFill>
              <a:effectLst/>
              <a:latin typeface="+mn-lt"/>
              <a:ea typeface="+mn-ea"/>
              <a:cs typeface="+mn-cs"/>
            </a:endParaRPr>
          </a:p>
          <a:p>
            <a:r>
              <a:rPr lang="ko-kr" sz="882" b="1" i="0" u="none" strike="noStrike" kern="1200">
                <a:solidFill>
                  <a:schemeClr val="tx1"/>
                </a:solidFill>
                <a:effectLst/>
                <a:latin typeface="Segoe UI Light" panose="020B0502040204020203" pitchFamily="34" charset="0"/>
                <a:ea typeface="+mn-ea"/>
                <a:cs typeface="Segoe UI Light" panose="020B0502040204020203" pitchFamily="34" charset="0"/>
              </a:rPr>
              <a:t>메시징 확장</a:t>
            </a:r>
            <a:r>
              <a:rPr lang="ko-kr" sz="882" b="0" i="0" u="none" strike="noStrike" kern="1200">
                <a:solidFill>
                  <a:schemeClr val="tx1"/>
                </a:solidFill>
                <a:effectLst/>
                <a:latin typeface="Segoe UI Light" panose="020B0502040204020203" pitchFamily="34" charset="0"/>
                <a:ea typeface="+mn-ea"/>
                <a:cs typeface="Segoe UI Light" panose="020B0502040204020203" pitchFamily="34" charset="0"/>
              </a:rPr>
              <a:t>을 사용하면 메시지 작성 영역 또는 명령 상자의 단추 및 양식을 사용하거나 메시지에서 직접 웹 서비스와 상호 작용할 수 있습니다. 앱은 사용자에게 자세한 정보를 수집할 수 있는 양식을 제공하거나, 원래 메시지에 회신을 보내거나, 사용자에게 직접 메시지를 전송하여 응답할 수 있습니다. </a:t>
            </a:r>
            <a:endParaRPr lang="en-US" sz="882" b="0" i="0" kern="1200">
              <a:solidFill>
                <a:schemeClr val="tx1"/>
              </a:solidFill>
              <a:effectLst/>
              <a:latin typeface="Segoe UI Light" panose="020B0502040204020203" pitchFamily="34" charset="0"/>
              <a:ea typeface="+mn-ea"/>
              <a:cs typeface="Segoe UI Light" panose="020B0502040204020203" pitchFamily="34" charset="0"/>
            </a:endParaRP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7:22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909350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ko-kr" sz="882" b="0" i="1" u="none" strike="noStrike" kern="1200">
                <a:solidFill>
                  <a:schemeClr val="tx1"/>
                </a:solidFill>
                <a:effectLst/>
                <a:latin typeface="Segoe UI Light" pitchFamily="34" charset="0"/>
                <a:ea typeface="+mn-ea"/>
                <a:cs typeface="+mn-cs"/>
              </a:rPr>
              <a:t>Teams 스토어에서 App Studio를 찾아서 설치할 수 있습니다.</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i="1" u="none" strike="noStrike"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ko-kr" sz="882" b="0" i="1" u="none" strike="noStrike" kern="1200">
                <a:solidFill>
                  <a:schemeClr val="tx1"/>
                </a:solidFill>
                <a:effectLst/>
                <a:latin typeface="Segoe UI Light" pitchFamily="34" charset="0"/>
                <a:ea typeface="+mn-ea"/>
                <a:cs typeface="+mn-cs"/>
              </a:rPr>
              <a:t>React 컨트롤 라이브러리는 이후에 제거될 예정입니다. </a:t>
            </a:r>
            <a:r>
              <a:rPr lang="ko-kr" sz="882" b="0" i="1" u="sng" kern="1200">
                <a:solidFill>
                  <a:schemeClr val="tx1"/>
                </a:solidFill>
                <a:effectLst/>
                <a:latin typeface="Segoe UI Light" pitchFamily="34" charset="0"/>
                <a:ea typeface="+mn-ea"/>
                <a:cs typeface="+mn-cs"/>
                <a:hlinkClick r:id="rId3"/>
              </a:rPr>
              <a:t>Fluent-UI react 컨트롤</a:t>
            </a:r>
            <a:r>
              <a:rPr lang="ko-kr" sz="882" b="0" i="1" u="none" strike="noStrike" kern="1200">
                <a:solidFill>
                  <a:schemeClr val="tx1"/>
                </a:solidFill>
                <a:effectLst/>
                <a:latin typeface="Segoe UI Light" pitchFamily="34" charset="0"/>
                <a:ea typeface="+mn-ea"/>
                <a:cs typeface="+mn-cs"/>
              </a:rPr>
              <a:t>(이전의 Stardust UI)을 대신 사용해 보세요.</a:t>
            </a:r>
            <a:endParaRPr lang="en-US" b="1"/>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7:22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260040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t>앱이 제한된 고객을 대상으로 하는 경우 앱 패키지를 직접 공유하는 것이 좋습니다.</a:t>
            </a:r>
          </a:p>
          <a:p>
            <a:endParaRPr lang="en-US"/>
          </a:p>
          <a:p>
            <a:r>
              <a:rPr lang="ko-kr"/>
              <a:t>앱이 특정 조직에 적용되는 경우 테넌트 관리자는 조직의 앱 카탈로그에 앱을 업로드할 수 있습니다.</a:t>
            </a:r>
          </a:p>
          <a:p>
            <a:endParaRPr lang="en-US"/>
          </a:p>
          <a:p>
            <a:r>
              <a:rPr lang="ko-kr"/>
              <a:t>모든 Teams 사용자를 위한 앱인 경우 앱을 제출하여 퍼블릭 앱 스토어에 게시할 수 있습니다.  여기에는 검토 프로세스가 포함됩니다.</a:t>
            </a:r>
          </a:p>
          <a:p>
            <a:endParaRPr lang="en-US"/>
          </a:p>
          <a:p>
            <a:r>
              <a:rPr lang="ko-kr"/>
              <a:t>Teams의 모든 앱 설치는 컨텍스트별 설치이므로 전체 앱을 모든 사용자에 대해 항상 설치할 수 있는 것은 아닙니다.  </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7:22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750885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ko-kr" baseline="0" dirty="0"/>
              <a:t>데모 리소스 위치: https://microsoft.sharepoint.com/:w:/t/MOCtoBaselineevents/ERFDociiWvdAul1JL-70NPYB17RNkC-tZv6W_EWtpTSa9Q?e=p2gMgT</a:t>
            </a:r>
          </a:p>
          <a:p>
            <a:pPr marL="0" indent="0">
              <a:buFontTx/>
              <a:buNone/>
            </a:pPr>
            <a:endParaRPr lang="en-US" baseline="0"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7:22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952513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a:p>
          <a:p>
            <a:pPr marL="171450" indent="-171450">
              <a:buFontTx/>
              <a:buChar char="-"/>
            </a:pPr>
            <a:endParaRPr lang="en-US" baseline="0"/>
          </a:p>
          <a:p>
            <a:pPr marL="171450" indent="-171450">
              <a:buFontTx/>
              <a:buChar char="-"/>
            </a:pPr>
            <a:endParaRPr lang="en-US" baseline="0"/>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7:22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6079218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6.emf"/><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tiff"/><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9831-A30F-4B01-9F1B-150D76281D4A}"/>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09613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6647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5"/>
            <a:ext cx="11018520" cy="553998"/>
          </a:xfrm>
        </p:spPr>
        <p:txBody>
          <a:bodyPr/>
          <a:lstStyle>
            <a:lvl1pPr>
              <a:defRPr sz="36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095685"/>
          </a:xfrm>
        </p:spPr>
        <p:txBody>
          <a:bodyPr/>
          <a:lstStyle>
            <a:lvl1pPr>
              <a:defRPr sz="2800">
                <a:solidFill>
                  <a:srgbClr val="000000"/>
                </a:solidFill>
                <a:latin typeface="+mn-lt"/>
              </a:defRPr>
            </a:lvl1pPr>
            <a:lvl2pPr>
              <a:defRPr sz="2000">
                <a:solidFill>
                  <a:srgbClr val="000000"/>
                </a:solidFill>
              </a:defRPr>
            </a:lvl2pPr>
            <a:lvl3pPr>
              <a:defRPr sz="16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6943077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4"/>
            <a:ext cx="11018520" cy="553998"/>
          </a:xfrm>
        </p:spPr>
        <p:txBody>
          <a:bodyPr/>
          <a:lstStyle>
            <a:lvl1pPr>
              <a:defRPr sz="36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2000" b="0">
                <a:solidFill>
                  <a:srgbClr val="000000"/>
                </a:solidFill>
              </a:defRPr>
            </a:lvl2pPr>
            <a:lvl3pPr marL="450850" indent="0">
              <a:buFont typeface="Wingdings" panose="05000000000000000000" pitchFamily="2" charset="2"/>
              <a:buNone/>
              <a:tabLst/>
              <a:defRPr sz="1600" b="0">
                <a:solidFill>
                  <a:srgbClr val="000000"/>
                </a:solidFill>
              </a:defRPr>
            </a:lvl3pPr>
            <a:lvl4pPr marL="652462" indent="0">
              <a:buFont typeface="Wingdings" panose="05000000000000000000" pitchFamily="2" charset="2"/>
              <a:buNone/>
              <a:defRPr sz="1400" b="0">
                <a:solidFill>
                  <a:srgbClr val="000000"/>
                </a:solidFill>
              </a:defRPr>
            </a:lvl4pPr>
            <a:lvl5pPr marL="854075" indent="0">
              <a:buFont typeface="Wingdings" panose="05000000000000000000" pitchFamily="2" charset="2"/>
              <a:buNone/>
              <a:tabLst/>
              <a:defRPr sz="14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2000" b="0">
                <a:solidFill>
                  <a:srgbClr val="000000"/>
                </a:solidFill>
              </a:defRPr>
            </a:lvl2pPr>
            <a:lvl3pPr marL="450850" indent="0">
              <a:buFont typeface="Wingdings" panose="05000000000000000000" pitchFamily="2" charset="2"/>
              <a:buNone/>
              <a:tabLst/>
              <a:defRPr sz="1600" b="0">
                <a:solidFill>
                  <a:srgbClr val="000000"/>
                </a:solidFill>
              </a:defRPr>
            </a:lvl3pPr>
            <a:lvl4pPr marL="652462" indent="0">
              <a:buFont typeface="Wingdings" panose="05000000000000000000" pitchFamily="2" charset="2"/>
              <a:buNone/>
              <a:defRPr sz="1400" b="0">
                <a:solidFill>
                  <a:srgbClr val="000000"/>
                </a:solidFill>
              </a:defRPr>
            </a:lvl4pPr>
            <a:lvl5pPr marL="854075" indent="0">
              <a:buFont typeface="Wingdings" panose="05000000000000000000" pitchFamily="2" charset="2"/>
              <a:buNone/>
              <a:tabLst/>
              <a:defRPr sz="14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5731494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1"/>
            <a:ext cx="11018520" cy="553998"/>
          </a:xfrm>
        </p:spPr>
        <p:txBody>
          <a:bodyPr/>
          <a:lstStyle>
            <a:lvl1pPr>
              <a:defRPr sz="36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34005484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40147087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rgbClr val="000000"/>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solidFill>
                  <a:srgbClr val="000000"/>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466335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solidFill>
                  <a:srgbClr val="000000"/>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106930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3078282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255791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543908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750716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628933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9043576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573901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959902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111378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61023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677901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80886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9507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588598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098961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496298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93675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29308900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Microsoft Learn Slide">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6DF053E2-9B89-4AE1-AB8D-C364031707E5}"/>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7124C455-9DAF-44A6-BD06-505BDDAC68A8}"/>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B5A2B9E5-11B7-430F-8D4D-BE321E90BAE1}"/>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2C73EB76-9812-4991-A599-8E2FBA25962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35412922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3E47C34B-863A-456C-A81E-4B30C9899CC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56747010-294A-420E-856B-7C7DCB2B1356}"/>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7A3EFB90-D5E4-4EED-BE9B-BE3BBE9F0F34}"/>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TextBox 6">
            <a:extLst>
              <a:ext uri="{FF2B5EF4-FFF2-40B4-BE49-F238E27FC236}">
                <a16:creationId xmlns:a16="http://schemas.microsoft.com/office/drawing/2014/main" id="{12281E87-65CF-44A3-8E34-1E57696566CA}"/>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Tree>
    <p:extLst>
      <p:ext uri="{BB962C8B-B14F-4D97-AF65-F5344CB8AC3E}">
        <p14:creationId xmlns:p14="http://schemas.microsoft.com/office/powerpoint/2010/main" val="31862605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36">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3894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539455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44041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1"/>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r>
              <a:rPr lang="en-US"/>
              <a:t>© Microsoft Corporation                                                                                  					   	    	                                     Microsoft 365 </a:t>
            </a:r>
          </a:p>
        </p:txBody>
      </p:sp>
    </p:spTree>
    <p:extLst>
      <p:ext uri="{BB962C8B-B14F-4D97-AF65-F5344CB8AC3E}">
        <p14:creationId xmlns:p14="http://schemas.microsoft.com/office/powerpoint/2010/main" val="297671004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8"/>
            <a:ext cx="11018520" cy="553998"/>
          </a:xfrm>
        </p:spPr>
        <p:txBody>
          <a:bodyPr/>
          <a:lstStyle>
            <a:lvl1pPr>
              <a:defRPr sz="3600"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hasCustomPrompt="1"/>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69018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A1A1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a:extLst>
              <a:ext uri="{FF2B5EF4-FFF2-40B4-BE49-F238E27FC236}">
                <a16:creationId xmlns:a16="http://schemas.microsoft.com/office/drawing/2014/main" id="{2EEC6248-87BC-4D4D-98C3-91E1890DDA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2264847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81033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860811932"/>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9831-A30F-4B01-9F1B-150D76281D4A}"/>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616337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7E582958-B9FC-45CD-B97B-46119EB37ECC}"/>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752682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6551D545-C251-4D4D-AB3D-52FE003820E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76659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29E8D49A-E1F4-4A07-AB4E-D44DDE006610}"/>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87634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15DA218C-BA83-4181-901D-C486606417EB}"/>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10363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4448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20173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9260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71024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619579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08145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643302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718749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81873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927534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3968716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619575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3443697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124355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4205995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182209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03969919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097014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115043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495148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19294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8694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5" name="Picture 4">
            <a:extLst>
              <a:ext uri="{FF2B5EF4-FFF2-40B4-BE49-F238E27FC236}">
                <a16:creationId xmlns:a16="http://schemas.microsoft.com/office/drawing/2014/main" id="{6EDAF865-9F50-42FB-80A5-D029FCC2E8F2}"/>
              </a:ext>
            </a:extLst>
          </p:cNvPr>
          <p:cNvPicPr>
            <a:picLocks noChangeAspect="1"/>
          </p:cNvPicPr>
          <p:nvPr userDrawn="1"/>
        </p:nvPicPr>
        <p:blipFill>
          <a:blip r:embed="rId3"/>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23939645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61235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68737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95076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9550006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63950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020561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51E60-1E9A-4332-8700-5004ACC90B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D5D7EE-C4EE-4038-8F2E-AA75096222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4DE5DD-4883-467E-A3BE-55299BC49B8E}"/>
              </a:ext>
            </a:extLst>
          </p:cNvPr>
          <p:cNvSpPr>
            <a:spLocks noGrp="1"/>
          </p:cNvSpPr>
          <p:nvPr>
            <p:ph type="dt" sz="half" idx="10"/>
          </p:nvPr>
        </p:nvSpPr>
        <p:spPr/>
        <p:txBody>
          <a:bodyPr/>
          <a:lstStyle/>
          <a:p>
            <a:fld id="{787DE7C4-E45F-4F98-ABEA-DC46C755A483}" type="datetimeFigureOut">
              <a:rPr lang="en-US" smtClean="0"/>
              <a:t>8/13/2020</a:t>
            </a:fld>
            <a:endParaRPr lang="en-US"/>
          </a:p>
        </p:txBody>
      </p:sp>
      <p:sp>
        <p:nvSpPr>
          <p:cNvPr id="5" name="Footer Placeholder 4">
            <a:extLst>
              <a:ext uri="{FF2B5EF4-FFF2-40B4-BE49-F238E27FC236}">
                <a16:creationId xmlns:a16="http://schemas.microsoft.com/office/drawing/2014/main" id="{F2B9A791-8436-4ABC-A529-70B840BDDB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380310-051A-44C4-A8ED-6578CE3097FF}"/>
              </a:ext>
            </a:extLst>
          </p:cNvPr>
          <p:cNvSpPr>
            <a:spLocks noGrp="1"/>
          </p:cNvSpPr>
          <p:nvPr>
            <p:ph type="sldNum" sz="quarter" idx="12"/>
          </p:nvPr>
        </p:nvSpPr>
        <p:spPr/>
        <p:txBody>
          <a:bodyPr/>
          <a:lstStyle/>
          <a:p>
            <a:fld id="{B60A36DB-0E8F-48FC-9C82-46E0240CB5F2}" type="slidenum">
              <a:rPr lang="en-US" smtClean="0"/>
              <a:t>‹#›</a:t>
            </a:fld>
            <a:endParaRPr lang="en-US"/>
          </a:p>
        </p:txBody>
      </p:sp>
    </p:spTree>
    <p:extLst>
      <p:ext uri="{BB962C8B-B14F-4D97-AF65-F5344CB8AC3E}">
        <p14:creationId xmlns:p14="http://schemas.microsoft.com/office/powerpoint/2010/main" val="4200602982"/>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1_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09117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_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186912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91328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95150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8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hasCustomPrompt="1"/>
          </p:nvPr>
        </p:nvSpPr>
        <p:spPr>
          <a:xfrm>
            <a:off x="584200" y="1435497"/>
            <a:ext cx="11018520" cy="5238258"/>
          </a:xfrm>
        </p:spPr>
        <p:txBody>
          <a:bodyPr>
            <a:normAutofit/>
          </a:bodyPr>
          <a:lstStyle>
            <a:lvl1pPr>
              <a:defRPr>
                <a:latin typeface="+mn-lt"/>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60736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7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46687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cSld name="1_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97322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090516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0294EAC0-E3A1-4636-8A23-8227C90F205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673328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2A4D8415-67B6-4F15-908E-EF23065795A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566174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22920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82392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8664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3305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1654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454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92340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86133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801873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40946273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29266261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40323337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55413911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127889421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168995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4014575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11615810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07721199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48233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502849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540683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219346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28675142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58490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015728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569557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63638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61799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7090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904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7E582958-B9FC-45CD-B97B-46119EB37ECC}"/>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21920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7366530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232372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100089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Ba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pic>
        <p:nvPicPr>
          <p:cNvPr id="3" name="MS logo gray - EMF" descr="Microsoft logo, gray text version">
            <a:extLst>
              <a:ext uri="{FF2B5EF4-FFF2-40B4-BE49-F238E27FC236}">
                <a16:creationId xmlns:a16="http://schemas.microsoft.com/office/drawing/2014/main" id="{C86308C6-53AE-0942-A0C9-4C6C9C35C7E5}"/>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Tree>
    <p:extLst>
      <p:ext uri="{BB962C8B-B14F-4D97-AF65-F5344CB8AC3E}">
        <p14:creationId xmlns:p14="http://schemas.microsoft.com/office/powerpoint/2010/main" val="397426431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4F2DE05-5CB2-4792-9F0E-FE6C148933E2}" type="datetimeFigureOut">
              <a:rPr lang="en-US" smtClean="0"/>
              <a:t>8/13/2020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02DC00-1732-484C-966F-BBA85D04FC2A}" type="slidenum">
              <a:rPr lang="en-US" smtClean="0"/>
              <a:t>‹#›</a:t>
            </a:fld>
            <a:endParaRPr lang="en-US"/>
          </a:p>
        </p:txBody>
      </p:sp>
    </p:spTree>
    <p:extLst>
      <p:ext uri="{BB962C8B-B14F-4D97-AF65-F5344CB8AC3E}">
        <p14:creationId xmlns:p14="http://schemas.microsoft.com/office/powerpoint/2010/main" val="1269724954"/>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7_BULLETED LIST">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3096" y="341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37789" y="1696423"/>
            <a:ext cx="10773080" cy="2984830"/>
          </a:xfrm>
        </p:spPr>
        <p:txBody>
          <a:bodyPr lIns="0" tIns="0" rIns="0" bIns="0">
            <a:noAutofit/>
          </a:bodyPr>
          <a:lstStyle>
            <a:lvl1pPr marL="166514" marR="0" indent="-166514" algn="l" defTabSz="498603" rtl="0" eaLnBrk="1" fontAlgn="auto" latinLnBrk="0" hangingPunct="1">
              <a:lnSpc>
                <a:spcPct val="114000"/>
              </a:lnSpc>
              <a:spcBef>
                <a:spcPts val="1176"/>
              </a:spcBef>
              <a:spcAft>
                <a:spcPts val="0"/>
              </a:spcAft>
              <a:buClr>
                <a:schemeClr val="accent4"/>
              </a:buClr>
              <a:buSzTx/>
              <a:buFont typeface="Arial" panose="020B0604020202020204" pitchFamily="34" charset="0"/>
              <a:buChar char="•"/>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443519" indent="-280118" algn="l" defTabSz="498603" rtl="0" eaLnBrk="1" latinLnBrk="0" hangingPunct="1">
              <a:lnSpc>
                <a:spcPct val="114000"/>
              </a:lnSpc>
              <a:spcBef>
                <a:spcPts val="1176"/>
              </a:spcBef>
              <a:spcAft>
                <a:spcPts val="0"/>
              </a:spcAft>
              <a:buFont typeface="Arial" panose="020B0604020202020204" pitchFamily="34" charset="0"/>
              <a:buChar char="•"/>
              <a:defRPr lang="en-US" sz="1961" kern="1200" dirty="0" smtClean="0">
                <a:solidFill>
                  <a:schemeClr val="tx1"/>
                </a:solidFill>
                <a:latin typeface="Segoe UI" panose="020B0502040204020203" pitchFamily="34" charset="0"/>
                <a:ea typeface="+mn-ea"/>
                <a:cs typeface="Segoe UI" panose="020B0502040204020203" pitchFamily="34" charset="0"/>
              </a:defRPr>
            </a:lvl2pPr>
            <a:lvl3pPr marL="606919" indent="-280118" algn="l" defTabSz="498603" rtl="0" eaLnBrk="1" latinLnBrk="0" hangingPunct="1">
              <a:lnSpc>
                <a:spcPct val="114000"/>
              </a:lnSpc>
              <a:spcBef>
                <a:spcPts val="1176"/>
              </a:spcBef>
              <a:spcAft>
                <a:spcPts val="0"/>
              </a:spcAft>
              <a:buClr>
                <a:schemeClr val="accent4"/>
              </a:buClr>
              <a:buFont typeface="Arial" panose="020B0604020202020204" pitchFamily="34" charset="0"/>
              <a:buChar char="•"/>
              <a:defRPr lang="en-US" sz="1961" kern="1200" baseline="0" dirty="0" smtClean="0">
                <a:solidFill>
                  <a:schemeClr val="tx1"/>
                </a:solidFill>
                <a:latin typeface="Segoe UI" panose="020B0502040204020203" pitchFamily="34" charset="0"/>
                <a:ea typeface="+mn-ea"/>
                <a:cs typeface="Segoe UI" panose="020B0502040204020203" pitchFamily="34" charset="0"/>
              </a:defRPr>
            </a:lvl3pPr>
            <a:lvl4pPr marL="771879" indent="-280118" algn="l" defTabSz="498603" rtl="0" eaLnBrk="1" latinLnBrk="0" hangingPunct="1">
              <a:lnSpc>
                <a:spcPct val="114000"/>
              </a:lnSpc>
              <a:spcBef>
                <a:spcPts val="1176"/>
              </a:spcBef>
              <a:spcAft>
                <a:spcPts val="0"/>
              </a:spcAft>
              <a:buNone/>
              <a:defRPr lang="en-US" sz="1961" kern="1200" dirty="0">
                <a:solidFill>
                  <a:schemeClr val="tx1"/>
                </a:soli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2" name="Slide Number Placeholder 1">
            <a:extLst>
              <a:ext uri="{FF2B5EF4-FFF2-40B4-BE49-F238E27FC236}">
                <a16:creationId xmlns:a16="http://schemas.microsoft.com/office/drawing/2014/main" id="{EE028ACF-45A5-4601-98A6-C9061760ABAF}"/>
              </a:ext>
            </a:extLst>
          </p:cNvPr>
          <p:cNvSpPr>
            <a:spLocks noGrp="1"/>
          </p:cNvSpPr>
          <p:nvPr>
            <p:ph type="sldNum" sz="quarter" idx="17"/>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7565592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1604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a:off x="1881051" y="4624251"/>
            <a:ext cx="9867352" cy="13562"/>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1854926" y="3516238"/>
            <a:ext cx="9875001"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a:off x="1815737" y="1816002"/>
            <a:ext cx="9928893" cy="0"/>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1841863" y="2955451"/>
            <a:ext cx="9909469"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1881051" y="4077025"/>
            <a:ext cx="9874172"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1894114" y="6393242"/>
            <a:ext cx="9847988" cy="0"/>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a:off x="1828800" y="2385918"/>
            <a:ext cx="9915830" cy="0"/>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a:off x="1828800" y="1246085"/>
            <a:ext cx="9915830" cy="1"/>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2" y="780181"/>
          <a:ext cx="11415009" cy="5928931"/>
        </p:xfrm>
        <a:graphic>
          <a:graphicData uri="http://schemas.openxmlformats.org/drawingml/2006/table">
            <a:tbl>
              <a:tblPr firstRow="1" bandRow="1"/>
              <a:tblGrid>
                <a:gridCol w="1478409">
                  <a:extLst>
                    <a:ext uri="{9D8B030D-6E8A-4147-A177-3AD203B41FA5}">
                      <a16:colId xmlns:a16="http://schemas.microsoft.com/office/drawing/2014/main" val="20000"/>
                    </a:ext>
                  </a:extLst>
                </a:gridCol>
                <a:gridCol w="1758979">
                  <a:extLst>
                    <a:ext uri="{9D8B030D-6E8A-4147-A177-3AD203B41FA5}">
                      <a16:colId xmlns:a16="http://schemas.microsoft.com/office/drawing/2014/main" val="20005"/>
                    </a:ext>
                  </a:extLst>
                </a:gridCol>
                <a:gridCol w="1912690">
                  <a:extLst>
                    <a:ext uri="{9D8B030D-6E8A-4147-A177-3AD203B41FA5}">
                      <a16:colId xmlns:a16="http://schemas.microsoft.com/office/drawing/2014/main" val="20006"/>
                    </a:ext>
                  </a:extLst>
                </a:gridCol>
                <a:gridCol w="2063692">
                  <a:extLst>
                    <a:ext uri="{9D8B030D-6E8A-4147-A177-3AD203B41FA5}">
                      <a16:colId xmlns:a16="http://schemas.microsoft.com/office/drawing/2014/main" val="2348878837"/>
                    </a:ext>
                  </a:extLst>
                </a:gridCol>
                <a:gridCol w="2055002">
                  <a:extLst>
                    <a:ext uri="{9D8B030D-6E8A-4147-A177-3AD203B41FA5}">
                      <a16:colId xmlns:a16="http://schemas.microsoft.com/office/drawing/2014/main" val="4146458640"/>
                    </a:ext>
                  </a:extLst>
                </a:gridCol>
                <a:gridCol w="2146237">
                  <a:extLst>
                    <a:ext uri="{9D8B030D-6E8A-4147-A177-3AD203B41FA5}">
                      <a16:colId xmlns:a16="http://schemas.microsoft.com/office/drawing/2014/main" val="1798226640"/>
                    </a:ext>
                  </a:extLst>
                </a:gridCol>
              </a:tblGrid>
              <a:tr h="250151">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OCTOBER</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NOVEMBER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DECEMBER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JANUARY </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1000" b="1" kern="1200">
                          <a:gradFill>
                            <a:gsLst>
                              <a:gs pos="1250">
                                <a:schemeClr val="tx1"/>
                              </a:gs>
                              <a:gs pos="100000">
                                <a:schemeClr val="tx1"/>
                              </a:gs>
                            </a:gsLst>
                            <a:lin ang="5400000" scaled="0"/>
                          </a:gradFill>
                          <a:latin typeface="+mn-lt"/>
                          <a:ea typeface="+mn-ea"/>
                          <a:cs typeface="+mn-cs"/>
                        </a:rPr>
                        <a:t>FEBRUARY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7878">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7878">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7878">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7878">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1881051" y="5237058"/>
            <a:ext cx="9862763" cy="0"/>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1894114" y="5823911"/>
            <a:ext cx="9849700" cy="0"/>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2799975977"/>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7"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7"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7" y="181600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7"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7" y="238591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7" y="124608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1" y="774713"/>
          <a:ext cx="11393605" cy="5934402"/>
        </p:xfrm>
        <a:graphic>
          <a:graphicData uri="http://schemas.openxmlformats.org/drawingml/2006/table">
            <a:tbl>
              <a:tblPr firstRow="1" bandRow="1"/>
              <a:tblGrid>
                <a:gridCol w="1936616">
                  <a:extLst>
                    <a:ext uri="{9D8B030D-6E8A-4147-A177-3AD203B41FA5}">
                      <a16:colId xmlns:a16="http://schemas.microsoft.com/office/drawing/2014/main" val="20000"/>
                    </a:ext>
                  </a:extLst>
                </a:gridCol>
                <a:gridCol w="2042932">
                  <a:extLst>
                    <a:ext uri="{9D8B030D-6E8A-4147-A177-3AD203B41FA5}">
                      <a16:colId xmlns:a16="http://schemas.microsoft.com/office/drawing/2014/main" val="20005"/>
                    </a:ext>
                  </a:extLst>
                </a:gridCol>
                <a:gridCol w="2351167">
                  <a:extLst>
                    <a:ext uri="{9D8B030D-6E8A-4147-A177-3AD203B41FA5}">
                      <a16:colId xmlns:a16="http://schemas.microsoft.com/office/drawing/2014/main" val="20006"/>
                    </a:ext>
                  </a:extLst>
                </a:gridCol>
                <a:gridCol w="2536786">
                  <a:extLst>
                    <a:ext uri="{9D8B030D-6E8A-4147-A177-3AD203B41FA5}">
                      <a16:colId xmlns:a16="http://schemas.microsoft.com/office/drawing/2014/main" val="2348878837"/>
                    </a:ext>
                  </a:extLst>
                </a:gridCol>
                <a:gridCol w="2526104">
                  <a:extLst>
                    <a:ext uri="{9D8B030D-6E8A-4147-A177-3AD203B41FA5}">
                      <a16:colId xmlns:a16="http://schemas.microsoft.com/office/drawing/2014/main" val="4146458640"/>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MARCH</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APRIL</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MAY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JUNE</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1429293935"/>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7"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7"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7" y="181600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7"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7" y="238591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7" y="124608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1" y="774713"/>
          <a:ext cx="11393606" cy="5934402"/>
        </p:xfrm>
        <a:graphic>
          <a:graphicData uri="http://schemas.openxmlformats.org/drawingml/2006/table">
            <a:tbl>
              <a:tblPr firstRow="1" bandRow="1"/>
              <a:tblGrid>
                <a:gridCol w="1993924">
                  <a:extLst>
                    <a:ext uri="{9D8B030D-6E8A-4147-A177-3AD203B41FA5}">
                      <a16:colId xmlns:a16="http://schemas.microsoft.com/office/drawing/2014/main" val="20000"/>
                    </a:ext>
                  </a:extLst>
                </a:gridCol>
                <a:gridCol w="3119287">
                  <a:extLst>
                    <a:ext uri="{9D8B030D-6E8A-4147-A177-3AD203B41FA5}">
                      <a16:colId xmlns:a16="http://schemas.microsoft.com/office/drawing/2014/main" val="20005"/>
                    </a:ext>
                  </a:extLst>
                </a:gridCol>
                <a:gridCol w="3020949">
                  <a:extLst>
                    <a:ext uri="{9D8B030D-6E8A-4147-A177-3AD203B41FA5}">
                      <a16:colId xmlns:a16="http://schemas.microsoft.com/office/drawing/2014/main" val="20006"/>
                    </a:ext>
                  </a:extLst>
                </a:gridCol>
                <a:gridCol w="3259446">
                  <a:extLst>
                    <a:ext uri="{9D8B030D-6E8A-4147-A177-3AD203B41FA5}">
                      <a16:colId xmlns:a16="http://schemas.microsoft.com/office/drawing/2014/main" val="2348878837"/>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JULY</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AUGUST</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SEPTEMBER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791780039"/>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S logo gray - EMF" descr="Microsoft logo, gray text version">
            <a:extLst>
              <a:ext uri="{FF2B5EF4-FFF2-40B4-BE49-F238E27FC236}">
                <a16:creationId xmlns:a16="http://schemas.microsoft.com/office/drawing/2014/main" id="{686A6A9D-6472-714C-BF12-B1E968F5E4FD}"/>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
        <p:nvSpPr>
          <p:cNvPr id="7" name="Slide Number Placeholder 9">
            <a:extLst>
              <a:ext uri="{FF2B5EF4-FFF2-40B4-BE49-F238E27FC236}">
                <a16:creationId xmlns:a16="http://schemas.microsoft.com/office/drawing/2014/main" id="{C2B37255-FEB3-794E-919B-32FC5B9DA769}"/>
              </a:ext>
            </a:extLst>
          </p:cNvPr>
          <p:cNvSpPr>
            <a:spLocks noGrp="1"/>
          </p:cNvSpPr>
          <p:nvPr>
            <p:ph type="sldNum" sz="quarter" idx="17"/>
          </p:nvPr>
        </p:nvSpPr>
        <p:spPr>
          <a:xfrm>
            <a:off x="11229278" y="6399144"/>
            <a:ext cx="441366" cy="165169"/>
          </a:xfrm>
          <a:prstGeom prst="rect">
            <a:avLst/>
          </a:prstGeom>
        </p:spPr>
        <p:txBody>
          <a:bodyPr/>
          <a:lstStyle>
            <a:lvl1pPr algn="r">
              <a:defRPr sz="800"/>
            </a:lvl1pPr>
          </a:lstStyle>
          <a:p>
            <a:fld id="{4F9AC08D-23A9-440E-BCB9-AA1E9877CC38}" type="slidenum">
              <a:rPr lang="en-US" smtClean="0">
                <a:solidFill>
                  <a:schemeClr val="accent5"/>
                </a:solidFill>
              </a:rPr>
              <a:pPr/>
              <a:t>‹#›</a:t>
            </a:fld>
            <a:endParaRPr lang="en-US">
              <a:solidFill>
                <a:schemeClr val="accent5"/>
              </a:solidFill>
            </a:endParaRPr>
          </a:p>
        </p:txBody>
      </p:sp>
      <p:sp>
        <p:nvSpPr>
          <p:cNvPr id="10" name="Title 1">
            <a:extLst>
              <a:ext uri="{FF2B5EF4-FFF2-40B4-BE49-F238E27FC236}">
                <a16:creationId xmlns:a16="http://schemas.microsoft.com/office/drawing/2014/main" id="{E81CA5BC-95F1-4780-8534-25FCBD10A022}"/>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1729332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574281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pic>
        <p:nvPicPr>
          <p:cNvPr id="5" name="Picture 4">
            <a:extLst>
              <a:ext uri="{FF2B5EF4-FFF2-40B4-BE49-F238E27FC236}">
                <a16:creationId xmlns:a16="http://schemas.microsoft.com/office/drawing/2014/main" id="{51273462-1C66-4B40-BB8A-89E7590AE2F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306067" y="-41274"/>
            <a:ext cx="6885933" cy="6899275"/>
          </a:xfrm>
          <a:prstGeom prst="rect">
            <a:avLst/>
          </a:prstGeom>
        </p:spPr>
      </p:pic>
    </p:spTree>
    <p:extLst>
      <p:ext uri="{BB962C8B-B14F-4D97-AF65-F5344CB8AC3E}">
        <p14:creationId xmlns:p14="http://schemas.microsoft.com/office/powerpoint/2010/main" val="338626919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USE THIS ON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601179" y="1554480"/>
            <a:ext cx="10981222" cy="1119281"/>
          </a:xfrm>
        </p:spPr>
        <p:txBody>
          <a:bodyPr wrap="square" lIns="0" tIns="0" rIns="0" bIns="0">
            <a:spAutoFit/>
          </a:bodyPr>
          <a:lstStyle>
            <a:lvl1pPr marL="0"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10000"/>
              </a:lnSpc>
              <a:spcBef>
                <a:spcPts val="0"/>
              </a:spcBef>
              <a:spcAft>
                <a:spcPts val="1200"/>
              </a:spcAft>
              <a:buNone/>
              <a:defRPr sz="1765">
                <a:solidFill>
                  <a:srgbClr val="000000"/>
                </a:solidFill>
              </a:defRPr>
            </a:lvl2pPr>
            <a:lvl3pPr marL="0" indent="0">
              <a:lnSpc>
                <a:spcPct val="110000"/>
              </a:lnSpc>
              <a:spcBef>
                <a:spcPts val="0"/>
              </a:spcBef>
              <a:spcAft>
                <a:spcPts val="1200"/>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575734" y="428826"/>
            <a:ext cx="11006667"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612487" y="64818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262461122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6682252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7626230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39931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1149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5" name="Picture 4">
            <a:extLst>
              <a:ext uri="{FF2B5EF4-FFF2-40B4-BE49-F238E27FC236}">
                <a16:creationId xmlns:a16="http://schemas.microsoft.com/office/drawing/2014/main" id="{6EDAF865-9F50-42FB-80A5-D029FCC2E8F2}"/>
              </a:ext>
            </a:extLst>
          </p:cNvPr>
          <p:cNvPicPr>
            <a:picLocks noChangeAspect="1"/>
          </p:cNvPicPr>
          <p:nvPr userDrawn="1"/>
        </p:nvPicPr>
        <p:blipFill>
          <a:blip r:embed="rId3"/>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12279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19784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3674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36717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6551D545-C251-4D4D-AB3D-52FE003820E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28361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86369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885758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51E60-1E9A-4332-8700-5004ACC90B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D5D7EE-C4EE-4038-8F2E-AA75096222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4DE5DD-4883-467E-A3BE-55299BC49B8E}"/>
              </a:ext>
            </a:extLst>
          </p:cNvPr>
          <p:cNvSpPr>
            <a:spLocks noGrp="1"/>
          </p:cNvSpPr>
          <p:nvPr>
            <p:ph type="dt" sz="half" idx="10"/>
          </p:nvPr>
        </p:nvSpPr>
        <p:spPr/>
        <p:txBody>
          <a:bodyPr/>
          <a:lstStyle/>
          <a:p>
            <a:fld id="{787DE7C4-E45F-4F98-ABEA-DC46C755A483}" type="datetimeFigureOut">
              <a:rPr lang="en-US" smtClean="0"/>
              <a:t>8/13/2020</a:t>
            </a:fld>
            <a:endParaRPr lang="en-US"/>
          </a:p>
        </p:txBody>
      </p:sp>
      <p:sp>
        <p:nvSpPr>
          <p:cNvPr id="5" name="Footer Placeholder 4">
            <a:extLst>
              <a:ext uri="{FF2B5EF4-FFF2-40B4-BE49-F238E27FC236}">
                <a16:creationId xmlns:a16="http://schemas.microsoft.com/office/drawing/2014/main" id="{F2B9A791-8436-4ABC-A529-70B840BDDB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380310-051A-44C4-A8ED-6578CE3097FF}"/>
              </a:ext>
            </a:extLst>
          </p:cNvPr>
          <p:cNvSpPr>
            <a:spLocks noGrp="1"/>
          </p:cNvSpPr>
          <p:nvPr>
            <p:ph type="sldNum" sz="quarter" idx="12"/>
          </p:nvPr>
        </p:nvSpPr>
        <p:spPr/>
        <p:txBody>
          <a:bodyPr/>
          <a:lstStyle/>
          <a:p>
            <a:fld id="{B60A36DB-0E8F-48FC-9C82-46E0240CB5F2}" type="slidenum">
              <a:rPr lang="en-US" smtClean="0"/>
              <a:t>‹#›</a:t>
            </a:fld>
            <a:endParaRPr lang="en-US"/>
          </a:p>
        </p:txBody>
      </p:sp>
    </p:spTree>
    <p:extLst>
      <p:ext uri="{BB962C8B-B14F-4D97-AF65-F5344CB8AC3E}">
        <p14:creationId xmlns:p14="http://schemas.microsoft.com/office/powerpoint/2010/main" val="6338143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63246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94252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61702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9770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49902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4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73159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4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45895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29E8D49A-E1F4-4A07-AB4E-D44DDE006610}"/>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86764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6208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5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49462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5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35511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5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48391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5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48977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5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24876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5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0947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5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67595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5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56490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5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57648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15DA218C-BA83-4181-901D-C486606417EB}"/>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6375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5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70145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6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6080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6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16870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6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14800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8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hasCustomPrompt="1"/>
          </p:nvPr>
        </p:nvSpPr>
        <p:spPr>
          <a:xfrm>
            <a:off x="584200" y="1435497"/>
            <a:ext cx="11018520" cy="5238258"/>
          </a:xfrm>
        </p:spPr>
        <p:txBody>
          <a:bodyPr>
            <a:normAutofit/>
          </a:bodyPr>
          <a:lstStyle>
            <a:lvl1pPr>
              <a:defRPr>
                <a:latin typeface="+mn-lt"/>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0520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6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29368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6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83031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7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77761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7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36651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7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53551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42944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7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08691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7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93068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8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97215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p:nvSpPr>
        <p:spPr bwMode="white">
          <a:xfrm>
            <a:off x="599441"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455711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spTree>
    <p:extLst>
      <p:ext uri="{BB962C8B-B14F-4D97-AF65-F5344CB8AC3E}">
        <p14:creationId xmlns:p14="http://schemas.microsoft.com/office/powerpoint/2010/main" val="197358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55009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21891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33754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5933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38477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54873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529375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75068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399092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094791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830259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006900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117370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42633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740287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5848839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9866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4495679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p:nvSpPr>
        <p:spPr>
          <a:xfrm>
            <a:off x="4648201"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7910841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16443877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515233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85714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33287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34181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42693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264997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0868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92289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59189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392843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726151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6451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1269441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186435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3A686-3EB4-419D-91BF-1696B702FBB3}"/>
              </a:ext>
            </a:extLst>
          </p:cNvPr>
          <p:cNvSpPr>
            <a:spLocks noGrp="1"/>
          </p:cNvSpPr>
          <p:nvPr>
            <p:ph type="title"/>
          </p:nvPr>
        </p:nvSpPr>
        <p:spPr>
          <a:xfrm>
            <a:off x="381000" y="18256"/>
            <a:ext cx="10515600" cy="1325563"/>
          </a:xfrm>
        </p:spPr>
        <p:txBody>
          <a:bodyPr>
            <a:normAutofit/>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461531D4-5D15-4D37-A0C1-8E4D14BEA485}"/>
              </a:ext>
            </a:extLst>
          </p:cNvPr>
          <p:cNvSpPr>
            <a:spLocks noGrp="1"/>
          </p:cNvSpPr>
          <p:nvPr>
            <p:ph idx="1"/>
          </p:nvPr>
        </p:nvSpPr>
        <p:spPr>
          <a:xfrm>
            <a:off x="381000" y="1559169"/>
            <a:ext cx="109728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1E0675-D847-4AAE-B171-E7EA3CE3D9A1}"/>
              </a:ext>
            </a:extLst>
          </p:cNvPr>
          <p:cNvSpPr>
            <a:spLocks noGrp="1"/>
          </p:cNvSpPr>
          <p:nvPr>
            <p:ph type="dt" sz="half" idx="10"/>
          </p:nvPr>
        </p:nvSpPr>
        <p:spPr/>
        <p:txBody>
          <a:bodyPr/>
          <a:lstStyle/>
          <a:p>
            <a:fld id="{E95ED419-13FD-4511-A1AF-B0C1C92D3E0E}" type="datetimeFigureOut">
              <a:rPr lang="en-US" smtClean="0"/>
              <a:t>8/13/2020</a:t>
            </a:fld>
            <a:endParaRPr lang="en-US"/>
          </a:p>
        </p:txBody>
      </p:sp>
      <p:sp>
        <p:nvSpPr>
          <p:cNvPr id="5" name="Footer Placeholder 4">
            <a:extLst>
              <a:ext uri="{FF2B5EF4-FFF2-40B4-BE49-F238E27FC236}">
                <a16:creationId xmlns:a16="http://schemas.microsoft.com/office/drawing/2014/main" id="{9E4D414A-2BBD-4151-9BEC-6DAFC72E3D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158530-F5CC-46BA-9C78-B05D8C6F1C1C}"/>
              </a:ext>
            </a:extLst>
          </p:cNvPr>
          <p:cNvSpPr>
            <a:spLocks noGrp="1"/>
          </p:cNvSpPr>
          <p:nvPr>
            <p:ph type="sldNum" sz="quarter" idx="12"/>
          </p:nvPr>
        </p:nvSpPr>
        <p:spPr/>
        <p:txBody>
          <a:bodyPr/>
          <a:lstStyle/>
          <a:p>
            <a:fld id="{7E85362D-5068-467B-A8EF-57088B9F4B3F}" type="slidenum">
              <a:rPr lang="en-US" smtClean="0"/>
              <a:t>‹#›</a:t>
            </a:fld>
            <a:endParaRPr lang="en-US"/>
          </a:p>
        </p:txBody>
      </p:sp>
    </p:spTree>
    <p:extLst>
      <p:ext uri="{BB962C8B-B14F-4D97-AF65-F5344CB8AC3E}">
        <p14:creationId xmlns:p14="http://schemas.microsoft.com/office/powerpoint/2010/main" val="429377424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262314214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A32BD7-20C0-9745-A96C-6528A7F10320}"/>
              </a:ext>
            </a:extLst>
          </p:cNvPr>
          <p:cNvPicPr>
            <a:picLocks noChangeAspect="1"/>
          </p:cNvPicPr>
          <p:nvPr userDrawn="1"/>
        </p:nvPicPr>
        <p:blipFill rotWithShape="1">
          <a:blip r:embed="rId2"/>
          <a:srcRect t="3990" r="3990"/>
          <a:stretch/>
        </p:blipFill>
        <p:spPr>
          <a:xfrm>
            <a:off x="-54245" y="0"/>
            <a:ext cx="12246245" cy="6887052"/>
          </a:xfrm>
          <a:prstGeom prst="rect">
            <a:avLst/>
          </a:prstGeom>
        </p:spPr>
      </p:pic>
      <p:pic>
        <p:nvPicPr>
          <p:cNvPr id="6" name="MS logo gray - EMF">
            <a:extLst>
              <a:ext uri="{FF2B5EF4-FFF2-40B4-BE49-F238E27FC236}">
                <a16:creationId xmlns:a16="http://schemas.microsoft.com/office/drawing/2014/main" id="{D3453B0B-33DE-4ED0-A610-D76D0E610F6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3297" y="281709"/>
            <a:ext cx="2440148" cy="902855"/>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rgbClr val="000000"/>
                </a:solidFill>
                <a:latin typeface="+mj-lt"/>
                <a:cs typeface="Segoe UI" panose="020B0502040204020203" pitchFamily="34" charset="0"/>
              </a:defRPr>
            </a:lvl1pPr>
          </a:lstStyle>
          <a:p>
            <a:r>
              <a:rPr lang="en-US"/>
              <a:t>Presentation Title</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rgbClr val="000000"/>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380881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4"/>
            <a:ext cx="11018520" cy="553998"/>
          </a:xfrm>
        </p:spPr>
        <p:txBody>
          <a:bodyPr/>
          <a:lstStyle>
            <a:lvl1pPr>
              <a:defRPr sz="3600">
                <a:solidFill>
                  <a:srgbClr val="000000"/>
                </a:solidFill>
              </a:defRPr>
            </a:lvl1pPr>
          </a:lstStyle>
          <a:p>
            <a:r>
              <a:rPr lang="en-US"/>
              <a:t>Click to edit Master title style</a:t>
            </a:r>
          </a:p>
        </p:txBody>
      </p:sp>
      <p:sp>
        <p:nvSpPr>
          <p:cNvPr id="4" name="Text Placeholder 3"/>
          <p:cNvSpPr>
            <a:spLocks noGrp="1"/>
          </p:cNvSpPr>
          <p:nvPr>
            <p:ph type="body" sz="quarter" idx="10" hasCustomPrompt="1"/>
          </p:nvPr>
        </p:nvSpPr>
        <p:spPr>
          <a:xfrm>
            <a:off x="586390" y="1434370"/>
            <a:ext cx="11018520" cy="1095685"/>
          </a:xfrm>
        </p:spPr>
        <p:txBody>
          <a:bodyPr wrap="square">
            <a:spAutoFit/>
          </a:bodyPr>
          <a:lstStyle>
            <a:lvl1pPr marL="0" indent="0">
              <a:buNone/>
              <a:defRPr sz="2800" b="0" i="0">
                <a:solidFill>
                  <a:srgbClr val="000000"/>
                </a:solidFill>
                <a:latin typeface="+mn-lt"/>
                <a:cs typeface="Segoe UI" panose="020B0502040204020203" pitchFamily="34" charset="0"/>
              </a:defRPr>
            </a:lvl1pPr>
            <a:lvl2pPr marL="228600" indent="0">
              <a:buNone/>
              <a:defRPr sz="2000">
                <a:solidFill>
                  <a:srgbClr val="000000"/>
                </a:solidFill>
              </a:defRPr>
            </a:lvl2pPr>
            <a:lvl3pPr marL="457200" indent="0">
              <a:buNone/>
              <a:defRPr sz="1600">
                <a:solidFill>
                  <a:srgbClr val="000000"/>
                </a:solidFill>
              </a:defRPr>
            </a:lvl3pPr>
            <a:lvl4pPr marL="685800" indent="0">
              <a:buNone/>
              <a:defRPr sz="1200">
                <a:solidFill>
                  <a:srgbClr val="000000"/>
                </a:solidFill>
              </a:defRPr>
            </a:lvl4pPr>
            <a:lvl5pPr marL="914400" indent="0">
              <a:buNone/>
              <a:defRPr/>
            </a:lvl5pPr>
          </a:lstStyle>
          <a:p>
            <a:pPr lvl="0"/>
            <a:r>
              <a:rPr lang="en-US"/>
              <a:t>Main topic: Segoe UI, size 28pt</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698292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1.emf"/><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34" Type="http://schemas.openxmlformats.org/officeDocument/2006/relationships/slideLayout" Target="../slideLayouts/slideLayout96.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slideLayout" Target="../slideLayouts/slideLayout95.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slideLayout" Target="../slideLayouts/slideLayout94.xml"/><Relationship Id="rId37" Type="http://schemas.openxmlformats.org/officeDocument/2006/relationships/image" Target="../media/image1.emf"/><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36" Type="http://schemas.openxmlformats.org/officeDocument/2006/relationships/theme" Target="../theme/theme2.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35" Type="http://schemas.openxmlformats.org/officeDocument/2006/relationships/slideLayout" Target="../slideLayouts/slideLayout9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34" Type="http://schemas.openxmlformats.org/officeDocument/2006/relationships/theme" Target="../theme/theme3.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slideLayout" Target="../slideLayouts/slideLayout130.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image" Target="../media/image23.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26" Type="http://schemas.openxmlformats.org/officeDocument/2006/relationships/slideLayout" Target="../slideLayouts/slideLayout156.xml"/><Relationship Id="rId39" Type="http://schemas.openxmlformats.org/officeDocument/2006/relationships/slideLayout" Target="../slideLayouts/slideLayout169.xml"/><Relationship Id="rId3" Type="http://schemas.openxmlformats.org/officeDocument/2006/relationships/slideLayout" Target="../slideLayouts/slideLayout133.xml"/><Relationship Id="rId21" Type="http://schemas.openxmlformats.org/officeDocument/2006/relationships/slideLayout" Target="../slideLayouts/slideLayout151.xml"/><Relationship Id="rId34" Type="http://schemas.openxmlformats.org/officeDocument/2006/relationships/slideLayout" Target="../slideLayouts/slideLayout164.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5" Type="http://schemas.openxmlformats.org/officeDocument/2006/relationships/slideLayout" Target="../slideLayouts/slideLayout155.xml"/><Relationship Id="rId33" Type="http://schemas.openxmlformats.org/officeDocument/2006/relationships/slideLayout" Target="../slideLayouts/slideLayout163.xml"/><Relationship Id="rId38" Type="http://schemas.openxmlformats.org/officeDocument/2006/relationships/slideLayout" Target="../slideLayouts/slideLayout168.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29" Type="http://schemas.openxmlformats.org/officeDocument/2006/relationships/slideLayout" Target="../slideLayouts/slideLayout159.xml"/><Relationship Id="rId41" Type="http://schemas.openxmlformats.org/officeDocument/2006/relationships/image" Target="../media/image1.emf"/><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24" Type="http://schemas.openxmlformats.org/officeDocument/2006/relationships/slideLayout" Target="../slideLayouts/slideLayout154.xml"/><Relationship Id="rId32" Type="http://schemas.openxmlformats.org/officeDocument/2006/relationships/slideLayout" Target="../slideLayouts/slideLayout162.xml"/><Relationship Id="rId37" Type="http://schemas.openxmlformats.org/officeDocument/2006/relationships/slideLayout" Target="../slideLayouts/slideLayout167.xml"/><Relationship Id="rId40" Type="http://schemas.openxmlformats.org/officeDocument/2006/relationships/theme" Target="../theme/theme4.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28" Type="http://schemas.openxmlformats.org/officeDocument/2006/relationships/slideLayout" Target="../slideLayouts/slideLayout158.xml"/><Relationship Id="rId36" Type="http://schemas.openxmlformats.org/officeDocument/2006/relationships/slideLayout" Target="../slideLayouts/slideLayout166.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31" Type="http://schemas.openxmlformats.org/officeDocument/2006/relationships/slideLayout" Target="../slideLayouts/slideLayout161.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 Id="rId27" Type="http://schemas.openxmlformats.org/officeDocument/2006/relationships/slideLayout" Target="../slideLayouts/slideLayout157.xml"/><Relationship Id="rId30" Type="http://schemas.openxmlformats.org/officeDocument/2006/relationships/slideLayout" Target="../slideLayouts/slideLayout160.xml"/><Relationship Id="rId35" Type="http://schemas.openxmlformats.org/officeDocument/2006/relationships/slideLayout" Target="../slideLayouts/slideLayout16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18" Type="http://schemas.openxmlformats.org/officeDocument/2006/relationships/slideLayout" Target="../slideLayouts/slideLayout187.xml"/><Relationship Id="rId26" Type="http://schemas.openxmlformats.org/officeDocument/2006/relationships/slideLayout" Target="../slideLayouts/slideLayout195.xml"/><Relationship Id="rId39" Type="http://schemas.openxmlformats.org/officeDocument/2006/relationships/slideLayout" Target="../slideLayouts/slideLayout208.xml"/><Relationship Id="rId3" Type="http://schemas.openxmlformats.org/officeDocument/2006/relationships/slideLayout" Target="../slideLayouts/slideLayout172.xml"/><Relationship Id="rId21" Type="http://schemas.openxmlformats.org/officeDocument/2006/relationships/slideLayout" Target="../slideLayouts/slideLayout190.xml"/><Relationship Id="rId34" Type="http://schemas.openxmlformats.org/officeDocument/2006/relationships/slideLayout" Target="../slideLayouts/slideLayout203.xml"/><Relationship Id="rId42" Type="http://schemas.openxmlformats.org/officeDocument/2006/relationships/slideLayout" Target="../slideLayouts/slideLayout211.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5" Type="http://schemas.openxmlformats.org/officeDocument/2006/relationships/slideLayout" Target="../slideLayouts/slideLayout194.xml"/><Relationship Id="rId33" Type="http://schemas.openxmlformats.org/officeDocument/2006/relationships/slideLayout" Target="../slideLayouts/slideLayout202.xml"/><Relationship Id="rId38" Type="http://schemas.openxmlformats.org/officeDocument/2006/relationships/slideLayout" Target="../slideLayouts/slideLayout207.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20" Type="http://schemas.openxmlformats.org/officeDocument/2006/relationships/slideLayout" Target="../slideLayouts/slideLayout189.xml"/><Relationship Id="rId29" Type="http://schemas.openxmlformats.org/officeDocument/2006/relationships/slideLayout" Target="../slideLayouts/slideLayout198.xml"/><Relationship Id="rId41" Type="http://schemas.openxmlformats.org/officeDocument/2006/relationships/slideLayout" Target="../slideLayouts/slideLayout210.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24" Type="http://schemas.openxmlformats.org/officeDocument/2006/relationships/slideLayout" Target="../slideLayouts/slideLayout193.xml"/><Relationship Id="rId32" Type="http://schemas.openxmlformats.org/officeDocument/2006/relationships/slideLayout" Target="../slideLayouts/slideLayout201.xml"/><Relationship Id="rId37" Type="http://schemas.openxmlformats.org/officeDocument/2006/relationships/slideLayout" Target="../slideLayouts/slideLayout206.xml"/><Relationship Id="rId40" Type="http://schemas.openxmlformats.org/officeDocument/2006/relationships/slideLayout" Target="../slideLayouts/slideLayout209.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23" Type="http://schemas.openxmlformats.org/officeDocument/2006/relationships/slideLayout" Target="../slideLayouts/slideLayout192.xml"/><Relationship Id="rId28" Type="http://schemas.openxmlformats.org/officeDocument/2006/relationships/slideLayout" Target="../slideLayouts/slideLayout197.xml"/><Relationship Id="rId36" Type="http://schemas.openxmlformats.org/officeDocument/2006/relationships/slideLayout" Target="../slideLayouts/slideLayout205.xml"/><Relationship Id="rId10" Type="http://schemas.openxmlformats.org/officeDocument/2006/relationships/slideLayout" Target="../slideLayouts/slideLayout179.xml"/><Relationship Id="rId19" Type="http://schemas.openxmlformats.org/officeDocument/2006/relationships/slideLayout" Target="../slideLayouts/slideLayout188.xml"/><Relationship Id="rId31" Type="http://schemas.openxmlformats.org/officeDocument/2006/relationships/slideLayout" Target="../slideLayouts/slideLayout200.xml"/><Relationship Id="rId44" Type="http://schemas.openxmlformats.org/officeDocument/2006/relationships/image" Target="../media/image1.emf"/><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 Id="rId22" Type="http://schemas.openxmlformats.org/officeDocument/2006/relationships/slideLayout" Target="../slideLayouts/slideLayout191.xml"/><Relationship Id="rId27" Type="http://schemas.openxmlformats.org/officeDocument/2006/relationships/slideLayout" Target="../slideLayouts/slideLayout196.xml"/><Relationship Id="rId30" Type="http://schemas.openxmlformats.org/officeDocument/2006/relationships/slideLayout" Target="../slideLayouts/slideLayout199.xml"/><Relationship Id="rId35" Type="http://schemas.openxmlformats.org/officeDocument/2006/relationships/slideLayout" Target="../slideLayouts/slideLayout204.xml"/><Relationship Id="rId43"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6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662980139"/>
      </p:ext>
    </p:extLst>
  </p:cSld>
  <p:clrMap bg1="lt1" tx1="dk1" bg2="lt2" tx2="dk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 id="2147484028" r:id="rId12"/>
    <p:sldLayoutId id="2147484029" r:id="rId13"/>
    <p:sldLayoutId id="2147484030" r:id="rId14"/>
    <p:sldLayoutId id="2147484031" r:id="rId15"/>
    <p:sldLayoutId id="2147484032" r:id="rId16"/>
    <p:sldLayoutId id="2147484033" r:id="rId17"/>
    <p:sldLayoutId id="2147484034" r:id="rId18"/>
    <p:sldLayoutId id="2147484035" r:id="rId19"/>
    <p:sldLayoutId id="2147484036" r:id="rId20"/>
    <p:sldLayoutId id="2147484037" r:id="rId21"/>
    <p:sldLayoutId id="2147484038" r:id="rId22"/>
    <p:sldLayoutId id="2147484039" r:id="rId23"/>
    <p:sldLayoutId id="2147484040" r:id="rId24"/>
    <p:sldLayoutId id="2147484041" r:id="rId25"/>
    <p:sldLayoutId id="2147484042" r:id="rId26"/>
    <p:sldLayoutId id="2147484043" r:id="rId27"/>
    <p:sldLayoutId id="2147484044" r:id="rId28"/>
    <p:sldLayoutId id="2147484045" r:id="rId29"/>
    <p:sldLayoutId id="2147484046" r:id="rId30"/>
    <p:sldLayoutId id="2147484047" r:id="rId31"/>
    <p:sldLayoutId id="2147484048" r:id="rId32"/>
    <p:sldLayoutId id="2147484050" r:id="rId33"/>
    <p:sldLayoutId id="2147484093" r:id="rId34"/>
    <p:sldLayoutId id="2147484094" r:id="rId35"/>
    <p:sldLayoutId id="2147484095" r:id="rId36"/>
    <p:sldLayoutId id="2147484096" r:id="rId37"/>
    <p:sldLayoutId id="2147484097" r:id="rId38"/>
    <p:sldLayoutId id="2147484098" r:id="rId39"/>
    <p:sldLayoutId id="2147484099" r:id="rId40"/>
    <p:sldLayoutId id="2147484100" r:id="rId41"/>
    <p:sldLayoutId id="2147484101" r:id="rId42"/>
    <p:sldLayoutId id="2147484102" r:id="rId43"/>
    <p:sldLayoutId id="2147484103" r:id="rId44"/>
    <p:sldLayoutId id="2147484104" r:id="rId45"/>
    <p:sldLayoutId id="2147484105" r:id="rId46"/>
    <p:sldLayoutId id="2147484106" r:id="rId47"/>
    <p:sldLayoutId id="2147484107" r:id="rId48"/>
    <p:sldLayoutId id="2147484108" r:id="rId49"/>
    <p:sldLayoutId id="2147484109" r:id="rId50"/>
    <p:sldLayoutId id="2147484110" r:id="rId51"/>
    <p:sldLayoutId id="2147484111" r:id="rId52"/>
    <p:sldLayoutId id="2147484112" r:id="rId53"/>
    <p:sldLayoutId id="2147484113" r:id="rId54"/>
    <p:sldLayoutId id="2147484114" r:id="rId55"/>
    <p:sldLayoutId id="2147484120" r:id="rId56"/>
    <p:sldLayoutId id="2147484124" r:id="rId57"/>
    <p:sldLayoutId id="2147484125" r:id="rId58"/>
    <p:sldLayoutId id="2147484127" r:id="rId59"/>
    <p:sldLayoutId id="2147484129" r:id="rId60"/>
    <p:sldLayoutId id="2147484130" r:id="rId61"/>
    <p:sldLayoutId id="2147484131" r:id="rId62"/>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7"/>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1995588071"/>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31" r:id="rId3"/>
    <p:sldLayoutId id="2147484232" r:id="rId4"/>
    <p:sldLayoutId id="2147484233" r:id="rId5"/>
    <p:sldLayoutId id="2147484234" r:id="rId6"/>
    <p:sldLayoutId id="2147484235" r:id="rId7"/>
    <p:sldLayoutId id="2147484236" r:id="rId8"/>
    <p:sldLayoutId id="2147484237" r:id="rId9"/>
    <p:sldLayoutId id="2147484238" r:id="rId10"/>
    <p:sldLayoutId id="2147484239" r:id="rId11"/>
    <p:sldLayoutId id="2147484240" r:id="rId12"/>
    <p:sldLayoutId id="2147484241" r:id="rId13"/>
    <p:sldLayoutId id="2147484242" r:id="rId14"/>
    <p:sldLayoutId id="2147484243" r:id="rId15"/>
    <p:sldLayoutId id="2147484244" r:id="rId16"/>
    <p:sldLayoutId id="2147484245" r:id="rId17"/>
    <p:sldLayoutId id="2147484246" r:id="rId18"/>
    <p:sldLayoutId id="2147484247" r:id="rId19"/>
    <p:sldLayoutId id="2147484248" r:id="rId20"/>
    <p:sldLayoutId id="2147484249" r:id="rId21"/>
    <p:sldLayoutId id="2147484250" r:id="rId22"/>
    <p:sldLayoutId id="2147484251" r:id="rId23"/>
    <p:sldLayoutId id="2147484252" r:id="rId24"/>
    <p:sldLayoutId id="2147484253" r:id="rId25"/>
    <p:sldLayoutId id="2147484254" r:id="rId26"/>
    <p:sldLayoutId id="2147484255" r:id="rId27"/>
    <p:sldLayoutId id="2147484256" r:id="rId28"/>
    <p:sldLayoutId id="2147484257" r:id="rId29"/>
    <p:sldLayoutId id="2147484258" r:id="rId30"/>
    <p:sldLayoutId id="2147484259" r:id="rId31"/>
    <p:sldLayoutId id="2147484260" r:id="rId32"/>
    <p:sldLayoutId id="2147484261" r:id="rId33"/>
    <p:sldLayoutId id="2147484262" r:id="rId34"/>
    <p:sldLayoutId id="2147484263" r:id="rId35"/>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8"/>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5" cstate="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30956055"/>
      </p:ext>
    </p:extLst>
  </p:cSld>
  <p:clrMap bg1="lt1" tx1="dk1" bg2="lt2" tx2="dk2" accent1="accent1" accent2="accent2" accent3="accent3" accent4="accent4" accent5="accent5" accent6="accent6" hlink="hlink" folHlink="folHlink"/>
  <p:sldLayoutIdLst>
    <p:sldLayoutId id="2147484402" r:id="rId1"/>
    <p:sldLayoutId id="2147484403" r:id="rId2"/>
    <p:sldLayoutId id="2147484404" r:id="rId3"/>
    <p:sldLayoutId id="2147484405" r:id="rId4"/>
    <p:sldLayoutId id="2147484406" r:id="rId5"/>
    <p:sldLayoutId id="2147484407" r:id="rId6"/>
    <p:sldLayoutId id="2147484408" r:id="rId7"/>
    <p:sldLayoutId id="2147484409" r:id="rId8"/>
    <p:sldLayoutId id="2147484410" r:id="rId9"/>
    <p:sldLayoutId id="2147484411" r:id="rId10"/>
    <p:sldLayoutId id="2147484412" r:id="rId11"/>
    <p:sldLayoutId id="2147484413" r:id="rId12"/>
    <p:sldLayoutId id="2147484414" r:id="rId13"/>
    <p:sldLayoutId id="2147484415" r:id="rId14"/>
    <p:sldLayoutId id="2147484416" r:id="rId15"/>
    <p:sldLayoutId id="2147484417" r:id="rId16"/>
    <p:sldLayoutId id="2147484418" r:id="rId17"/>
    <p:sldLayoutId id="2147484419" r:id="rId18"/>
    <p:sldLayoutId id="2147484420" r:id="rId19"/>
    <p:sldLayoutId id="2147484421" r:id="rId20"/>
    <p:sldLayoutId id="2147484422" r:id="rId21"/>
    <p:sldLayoutId id="2147484423" r:id="rId22"/>
    <p:sldLayoutId id="2147484424" r:id="rId23"/>
    <p:sldLayoutId id="2147484425" r:id="rId24"/>
    <p:sldLayoutId id="2147484426" r:id="rId25"/>
    <p:sldLayoutId id="2147484427" r:id="rId26"/>
    <p:sldLayoutId id="2147484428" r:id="rId27"/>
    <p:sldLayoutId id="2147484429" r:id="rId28"/>
    <p:sldLayoutId id="2147484430" r:id="rId29"/>
    <p:sldLayoutId id="2147484431" r:id="rId30"/>
    <p:sldLayoutId id="2147484432" r:id="rId31"/>
    <p:sldLayoutId id="2147484433" r:id="rId32"/>
    <p:sldLayoutId id="2147484434" r:id="rId33"/>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4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29854536"/>
      </p:ext>
    </p:extLst>
  </p:cSld>
  <p:clrMap bg1="lt1" tx1="dk1" bg2="lt2" tx2="dk2" accent1="accent1" accent2="accent2" accent3="accent3" accent4="accent4" accent5="accent5" accent6="accent6" hlink="hlink" folHlink="folHlink"/>
  <p:sldLayoutIdLst>
    <p:sldLayoutId id="2147484436" r:id="rId1"/>
    <p:sldLayoutId id="2147484437" r:id="rId2"/>
    <p:sldLayoutId id="2147484438" r:id="rId3"/>
    <p:sldLayoutId id="2147484439" r:id="rId4"/>
    <p:sldLayoutId id="2147484440" r:id="rId5"/>
    <p:sldLayoutId id="2147484441" r:id="rId6"/>
    <p:sldLayoutId id="2147484442" r:id="rId7"/>
    <p:sldLayoutId id="2147484443" r:id="rId8"/>
    <p:sldLayoutId id="2147484444" r:id="rId9"/>
    <p:sldLayoutId id="2147484445" r:id="rId10"/>
    <p:sldLayoutId id="2147484446" r:id="rId11"/>
    <p:sldLayoutId id="2147484447" r:id="rId12"/>
    <p:sldLayoutId id="2147484448" r:id="rId13"/>
    <p:sldLayoutId id="2147484449" r:id="rId14"/>
    <p:sldLayoutId id="2147484450" r:id="rId15"/>
    <p:sldLayoutId id="2147484451" r:id="rId16"/>
    <p:sldLayoutId id="2147484452" r:id="rId17"/>
    <p:sldLayoutId id="2147484453" r:id="rId18"/>
    <p:sldLayoutId id="2147484454" r:id="rId19"/>
    <p:sldLayoutId id="2147484455" r:id="rId20"/>
    <p:sldLayoutId id="2147484456" r:id="rId21"/>
    <p:sldLayoutId id="2147484457" r:id="rId22"/>
    <p:sldLayoutId id="2147484458" r:id="rId23"/>
    <p:sldLayoutId id="2147484459" r:id="rId24"/>
    <p:sldLayoutId id="2147484460" r:id="rId25"/>
    <p:sldLayoutId id="2147484461" r:id="rId26"/>
    <p:sldLayoutId id="2147484462" r:id="rId27"/>
    <p:sldLayoutId id="2147484463" r:id="rId28"/>
    <p:sldLayoutId id="2147484464" r:id="rId29"/>
    <p:sldLayoutId id="2147484465" r:id="rId30"/>
    <p:sldLayoutId id="2147484466" r:id="rId31"/>
    <p:sldLayoutId id="2147484467" r:id="rId32"/>
    <p:sldLayoutId id="2147484468" r:id="rId33"/>
    <p:sldLayoutId id="2147484469" r:id="rId34"/>
    <p:sldLayoutId id="2147484470" r:id="rId35"/>
    <p:sldLayoutId id="2147484513" r:id="rId36"/>
    <p:sldLayoutId id="2147484532" r:id="rId37"/>
    <p:sldLayoutId id="2147484542" r:id="rId38"/>
    <p:sldLayoutId id="2147484562" r:id="rId39"/>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7487412"/>
      </p:ext>
    </p:extLst>
  </p:cSld>
  <p:clrMap bg1="lt1" tx1="dk1" bg2="lt2" tx2="dk2" accent1="accent1" accent2="accent2" accent3="accent3" accent4="accent4" accent5="accent5" accent6="accent6" hlink="hlink" folHlink="folHlink"/>
  <p:sldLayoutIdLst>
    <p:sldLayoutId id="2147485518" r:id="rId1"/>
    <p:sldLayoutId id="2147485519" r:id="rId2"/>
    <p:sldLayoutId id="2147485520" r:id="rId3"/>
    <p:sldLayoutId id="2147485521" r:id="rId4"/>
    <p:sldLayoutId id="2147485522" r:id="rId5"/>
    <p:sldLayoutId id="2147485523" r:id="rId6"/>
    <p:sldLayoutId id="2147485524" r:id="rId7"/>
    <p:sldLayoutId id="2147485525" r:id="rId8"/>
    <p:sldLayoutId id="2147485526" r:id="rId9"/>
    <p:sldLayoutId id="2147485527"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4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5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27.xml"/><Relationship Id="rId1" Type="http://schemas.openxmlformats.org/officeDocument/2006/relationships/slideLayout" Target="../slideLayouts/slideLayout5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29.xml"/><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3.xml"/><Relationship Id="rId1" Type="http://schemas.openxmlformats.org/officeDocument/2006/relationships/tags" Target="../tags/tag1.xml"/></Relationships>
</file>

<file path=ppt/slides/_rels/slide31.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notesSlide" Target="../notesSlides/notesSlide31.xml"/><Relationship Id="rId16" Type="http://schemas.openxmlformats.org/officeDocument/2006/relationships/image" Target="../media/image56.png"/><Relationship Id="rId1" Type="http://schemas.openxmlformats.org/officeDocument/2006/relationships/slideLayout" Target="../slideLayouts/slideLayout130.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5.xml"/><Relationship Id="rId1" Type="http://schemas.openxmlformats.org/officeDocument/2006/relationships/tags" Target="../tags/tag2.xm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3.xml"/><Relationship Id="rId1" Type="http://schemas.openxmlformats.org/officeDocument/2006/relationships/tags" Target="../tags/tag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6.xml"/><Relationship Id="rId1" Type="http://schemas.openxmlformats.org/officeDocument/2006/relationships/tags" Target="../tags/tag4.xml"/><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68.xml"/><Relationship Id="rId1" Type="http://schemas.openxmlformats.org/officeDocument/2006/relationships/tags" Target="../tags/tag5.xml"/><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7.xml"/><Relationship Id="rId1" Type="http://schemas.openxmlformats.org/officeDocument/2006/relationships/tags" Target="../tags/tag6.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8.xml"/><Relationship Id="rId1" Type="http://schemas.openxmlformats.org/officeDocument/2006/relationships/tags" Target="../tags/tag7.xml"/><Relationship Id="rId4" Type="http://schemas.openxmlformats.org/officeDocument/2006/relationships/hyperlink" Target="https://appsource.microsoft.com/" TargetMode="Externa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82.xml"/><Relationship Id="rId1" Type="http://schemas.openxmlformats.org/officeDocument/2006/relationships/tags" Target="../tags/tag8.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3.xml"/><Relationship Id="rId1" Type="http://schemas.openxmlformats.org/officeDocument/2006/relationships/tags" Target="../tags/tag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59.xml"/><Relationship Id="rId1" Type="http://schemas.openxmlformats.org/officeDocument/2006/relationships/tags" Target="../tags/tag10.xml"/><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60.xml"/><Relationship Id="rId1" Type="http://schemas.openxmlformats.org/officeDocument/2006/relationships/tags" Target="../tags/tag1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61.xml"/><Relationship Id="rId1" Type="http://schemas.openxmlformats.org/officeDocument/2006/relationships/tags" Target="../tags/tag1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62.xml"/><Relationship Id="rId1" Type="http://schemas.openxmlformats.org/officeDocument/2006/relationships/tags" Target="../tags/tag13.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82.xml"/><Relationship Id="rId1" Type="http://schemas.openxmlformats.org/officeDocument/2006/relationships/tags" Target="../tags/tag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875" y="1959483"/>
            <a:ext cx="9641860" cy="498598"/>
          </a:xfrm>
        </p:spPr>
        <p:txBody>
          <a:bodyPr/>
          <a:lstStyle/>
          <a:p>
            <a:r>
              <a:rPr lang="ko-kr" dirty="0"/>
              <a:t>Microsoft Teams </a:t>
            </a:r>
            <a:r>
              <a:rPr lang="ko-kr" b="1" dirty="0">
                <a:latin typeface="Malgun Gothic" panose="020B0503020000020004" pitchFamily="34" charset="-127"/>
                <a:ea typeface="Malgun Gothic" panose="020B0503020000020004" pitchFamily="34" charset="-127"/>
              </a:rPr>
              <a:t>확장</a:t>
            </a:r>
            <a:endParaRPr lang="en-US" b="1" dirty="0">
              <a:solidFill>
                <a:schemeClr val="tx1"/>
              </a:solidFill>
              <a:latin typeface="Malgun Gothic" panose="020B0503020000020004" pitchFamily="34" charset="-127"/>
              <a:ea typeface="Malgun Gothic" panose="020B0503020000020004" pitchFamily="34" charset="-127"/>
            </a:endParaRPr>
          </a:p>
        </p:txBody>
      </p:sp>
      <p:sp>
        <p:nvSpPr>
          <p:cNvPr id="3" name="TextBox 2">
            <a:extLst>
              <a:ext uri="{FF2B5EF4-FFF2-40B4-BE49-F238E27FC236}">
                <a16:creationId xmlns:a16="http://schemas.microsoft.com/office/drawing/2014/main" id="{A844FFA6-9262-4C36-A78A-C4C5EF77C6FE}"/>
              </a:ext>
            </a:extLst>
          </p:cNvPr>
          <p:cNvSpPr txBox="1"/>
          <p:nvPr/>
        </p:nvSpPr>
        <p:spPr>
          <a:xfrm>
            <a:off x="2169232" y="2549128"/>
            <a:ext cx="7853535" cy="1846659"/>
          </a:xfrm>
          <a:prstGeom prst="rect">
            <a:avLst/>
          </a:prstGeom>
          <a:noFill/>
        </p:spPr>
        <p:txBody>
          <a:bodyPr wrap="square" lIns="0" tIns="0" rIns="0" bIns="0" rtlCol="0">
            <a:spAutoFit/>
          </a:bodyPr>
          <a:lstStyle/>
          <a:p>
            <a:pPr marL="342900" indent="-342900">
              <a:buFont typeface="Arial" panose="020B0604020202020204" pitchFamily="34" charset="0"/>
              <a:buChar char="•"/>
            </a:pPr>
            <a:r>
              <a:rPr lang="ko-kr" sz="2400" dirty="0"/>
              <a:t>Microsoft Teams </a:t>
            </a:r>
            <a:r>
              <a:rPr lang="ko-kr" sz="2400" dirty="0">
                <a:latin typeface="Malgun Gothic" panose="020B0503020000020004" pitchFamily="34" charset="-127"/>
                <a:ea typeface="Malgun Gothic" panose="020B0503020000020004" pitchFamily="34" charset="-127"/>
              </a:rPr>
              <a:t>앱</a:t>
            </a:r>
          </a:p>
          <a:p>
            <a:pPr marL="342900" indent="-342900">
              <a:buFont typeface="Arial" panose="020B0604020202020204" pitchFamily="34" charset="0"/>
              <a:buChar char="•"/>
            </a:pPr>
            <a:r>
              <a:rPr lang="ko-kr" sz="2400" dirty="0"/>
              <a:t>Microsoft Teams</a:t>
            </a:r>
            <a:r>
              <a:rPr lang="ko-kr" altLang="en-US" sz="2400" dirty="0">
                <a:latin typeface="Malgun Gothic" panose="020B0503020000020004" pitchFamily="34" charset="-127"/>
                <a:ea typeface="Malgun Gothic" panose="020B0503020000020004" pitchFamily="34" charset="-127"/>
              </a:rPr>
              <a:t>의 웹후크</a:t>
            </a:r>
          </a:p>
          <a:p>
            <a:pPr marL="342900" indent="-342900">
              <a:buFont typeface="Arial" panose="020B0604020202020204" pitchFamily="34" charset="0"/>
              <a:buChar char="•"/>
            </a:pPr>
            <a:r>
              <a:rPr lang="ko-kr" sz="2400" dirty="0"/>
              <a:t>Microsoft Teams</a:t>
            </a:r>
            <a:r>
              <a:rPr lang="ko-kr" altLang="en-US" sz="2400" dirty="0">
                <a:latin typeface="Malgun Gothic" panose="020B0503020000020004" pitchFamily="34" charset="-127"/>
                <a:ea typeface="Malgun Gothic" panose="020B0503020000020004" pitchFamily="34" charset="-127"/>
              </a:rPr>
              <a:t>의 탭</a:t>
            </a:r>
          </a:p>
          <a:p>
            <a:pPr marL="342900" indent="-342900">
              <a:buFont typeface="Arial" panose="020B0604020202020204" pitchFamily="34" charset="0"/>
              <a:buChar char="•"/>
            </a:pPr>
            <a:r>
              <a:rPr lang="ko-kr" sz="2400" dirty="0"/>
              <a:t>Microsoft Teams</a:t>
            </a:r>
            <a:r>
              <a:rPr lang="ko-kr" altLang="en-US" sz="2400" dirty="0">
                <a:latin typeface="Malgun Gothic" panose="020B0503020000020004" pitchFamily="34" charset="-127"/>
                <a:ea typeface="Malgun Gothic" panose="020B0503020000020004" pitchFamily="34" charset="-127"/>
              </a:rPr>
              <a:t>의 메시징 확장</a:t>
            </a:r>
          </a:p>
          <a:p>
            <a:pPr marL="342900" indent="-342900">
              <a:buFont typeface="Arial" panose="020B0604020202020204" pitchFamily="34" charset="0"/>
              <a:buChar char="•"/>
            </a:pPr>
            <a:r>
              <a:rPr lang="ko-kr" sz="2400" dirty="0"/>
              <a:t>Microsoft Teams</a:t>
            </a:r>
            <a:r>
              <a:rPr lang="ko-kr" altLang="en-US" sz="2400" dirty="0">
                <a:latin typeface="Malgun Gothic" panose="020B0503020000020004" pitchFamily="34" charset="-127"/>
                <a:ea typeface="Malgun Gothic" panose="020B0503020000020004" pitchFamily="34" charset="-127"/>
              </a:rPr>
              <a:t>의 대화 봇</a:t>
            </a:r>
          </a:p>
        </p:txBody>
      </p:sp>
    </p:spTree>
    <p:extLst>
      <p:ext uri="{BB962C8B-B14F-4D97-AF65-F5344CB8AC3E}">
        <p14:creationId xmlns:p14="http://schemas.microsoft.com/office/powerpoint/2010/main" val="63372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457200"/>
            <a:ext cx="11018520" cy="553998"/>
          </a:xfrm>
        </p:spPr>
        <p:txBody>
          <a:bodyPr>
            <a:normAutofit/>
          </a:bodyPr>
          <a:lstStyle/>
          <a:p>
            <a:r>
              <a:rPr lang="ko-kr" dirty="0"/>
              <a:t>Microsoft Teams</a:t>
            </a:r>
            <a:r>
              <a:rPr lang="ko-kr" b="1" dirty="0">
                <a:latin typeface="Malgun Gothic" panose="020B0503020000020004" pitchFamily="34" charset="-127"/>
                <a:ea typeface="Malgun Gothic" panose="020B0503020000020004" pitchFamily="34" charset="-127"/>
              </a:rPr>
              <a:t>의 웹후크 및 커넥터 </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a:xfrm>
            <a:off x="584199" y="1435497"/>
            <a:ext cx="11195997" cy="5181871"/>
          </a:xfrm>
        </p:spPr>
        <p:txBody>
          <a:bodyPr>
            <a:normAutofit/>
          </a:bodyPr>
          <a:lstStyle/>
          <a:p>
            <a:pPr marL="0" indent="0">
              <a:buNone/>
            </a:pPr>
            <a:r>
              <a:rPr lang="ko-kr" dirty="0">
                <a:latin typeface="Malgun Gothic" panose="020B0503020000020004" pitchFamily="34" charset="-127"/>
                <a:ea typeface="Malgun Gothic" panose="020B0503020000020004" pitchFamily="34" charset="-127"/>
              </a:rPr>
              <a:t>개발자는 나가는 웹후크와 들어오는 웹후크를 모두 사용하여 </a:t>
            </a:r>
            <a:r>
              <a:rPr lang="ko-kr" dirty="0">
                <a:latin typeface="Segoe UI" panose="020B0502040204020203" pitchFamily="34" charset="0"/>
                <a:cs typeface="Segoe UI" panose="020B0502040204020203" pitchFamily="34" charset="0"/>
              </a:rPr>
              <a:t>Microsoft Teams </a:t>
            </a:r>
            <a:r>
              <a:rPr lang="ko-kr" dirty="0">
                <a:latin typeface="Malgun Gothic" panose="020B0503020000020004" pitchFamily="34" charset="-127"/>
                <a:ea typeface="Malgun Gothic" panose="020B0503020000020004" pitchFamily="34" charset="-127"/>
              </a:rPr>
              <a:t>내부의 채널 및 팀에 웹 서비스를 연결할 수 있습니다.</a:t>
            </a:r>
          </a:p>
          <a:p>
            <a:pPr marL="0" indent="0">
              <a:buNone/>
            </a:pPr>
            <a:endParaRPr lang="en-US" dirty="0">
              <a:latin typeface="Segoe UI" panose="020B0502040204020203" pitchFamily="34" charset="0"/>
              <a:cs typeface="Segoe UI" panose="020B0502040204020203" pitchFamily="34" charset="0"/>
            </a:endParaRPr>
          </a:p>
          <a:p>
            <a:pPr marL="0" indent="0">
              <a:buNone/>
            </a:pPr>
            <a:r>
              <a:rPr lang="ko-kr" b="1" dirty="0">
                <a:latin typeface="Malgun Gothic" panose="020B0503020000020004" pitchFamily="34" charset="-127"/>
                <a:ea typeface="Malgun Gothic" panose="020B0503020000020004" pitchFamily="34" charset="-127"/>
              </a:rPr>
              <a:t>나가는 웹후크</a:t>
            </a:r>
            <a:r>
              <a:rPr lang="ko-kr" dirty="0">
                <a:latin typeface="Malgun Gothic" panose="020B0503020000020004" pitchFamily="34" charset="-127"/>
                <a:ea typeface="Malgun Gothic" panose="020B0503020000020004" pitchFamily="34" charset="-127"/>
              </a:rPr>
              <a:t>를 사용하면 사용자가 </a:t>
            </a:r>
            <a:r>
              <a:rPr lang="ko-kr" dirty="0"/>
              <a:t>Microsoft Bot Framework</a:t>
            </a:r>
            <a:r>
              <a:rPr lang="ko-kr" dirty="0">
                <a:latin typeface="Malgun Gothic" panose="020B0503020000020004" pitchFamily="34" charset="-127"/>
                <a:ea typeface="Malgun Gothic" panose="020B0503020000020004" pitchFamily="34" charset="-127"/>
              </a:rPr>
              <a:t>를 사용하지 않고도 채널에서 개발자의 웹 서비스로 문자 메시지를 보낼 수 있습니다. </a:t>
            </a:r>
          </a:p>
          <a:p>
            <a:pPr marL="0" indent="0">
              <a:buNone/>
            </a:pPr>
            <a:endParaRPr lang="en-US" dirty="0">
              <a:latin typeface="Malgun Gothic" panose="020B0503020000020004" pitchFamily="34" charset="-127"/>
              <a:ea typeface="Malgun Gothic" panose="020B0503020000020004" pitchFamily="34" charset="-127"/>
            </a:endParaRPr>
          </a:p>
          <a:p>
            <a:pPr marL="0" indent="0">
              <a:buNone/>
            </a:pPr>
            <a:r>
              <a:rPr lang="ko-kr" b="1" dirty="0">
                <a:latin typeface="Malgun Gothic" panose="020B0503020000020004" pitchFamily="34" charset="-127"/>
                <a:ea typeface="Malgun Gothic" panose="020B0503020000020004" pitchFamily="34" charset="-127"/>
              </a:rPr>
              <a:t>들어오는 웹후크</a:t>
            </a:r>
            <a:r>
              <a:rPr lang="ko-kr" dirty="0">
                <a:latin typeface="Malgun Gothic" panose="020B0503020000020004" pitchFamily="34" charset="-127"/>
                <a:ea typeface="Malgun Gothic" panose="020B0503020000020004" pitchFamily="34" charset="-127"/>
              </a:rPr>
              <a:t>는 </a:t>
            </a:r>
            <a:r>
              <a:rPr lang="ko-kr" i="1" dirty="0">
                <a:latin typeface="Malgun Gothic" panose="020B0503020000020004" pitchFamily="34" charset="-127"/>
                <a:ea typeface="Malgun Gothic" panose="020B0503020000020004" pitchFamily="34" charset="-127"/>
              </a:rPr>
              <a:t>커넥터</a:t>
            </a:r>
            <a:r>
              <a:rPr lang="ko-kr" dirty="0">
                <a:latin typeface="Malgun Gothic" panose="020B0503020000020004" pitchFamily="34" charset="-127"/>
                <a:ea typeface="Malgun Gothic" panose="020B0503020000020004" pitchFamily="34" charset="-127"/>
              </a:rPr>
              <a:t>의 일종으로 작동하므로 사용자가 개발자의 웹 서비스에서 알림 및 메시지를 구독하여 수신할 수 있습니다.  </a:t>
            </a:r>
          </a:p>
        </p:txBody>
      </p:sp>
    </p:spTree>
    <p:extLst>
      <p:ext uri="{BB962C8B-B14F-4D97-AF65-F5344CB8AC3E}">
        <p14:creationId xmlns:p14="http://schemas.microsoft.com/office/powerpoint/2010/main" val="24328621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4200" y="456529"/>
            <a:ext cx="10515600" cy="553998"/>
          </a:xfrm>
        </p:spPr>
        <p:txBody>
          <a:bodyPr/>
          <a:lstStyle/>
          <a:p>
            <a:r>
              <a:rPr lang="ko-kr" dirty="0"/>
              <a:t>Microsoft Teams</a:t>
            </a:r>
            <a:r>
              <a:rPr lang="ko-kr" b="1" dirty="0">
                <a:latin typeface="Malgun Gothic" panose="020B0503020000020004" pitchFamily="34" charset="-127"/>
                <a:ea typeface="Malgun Gothic" panose="020B0503020000020004" pitchFamily="34" charset="-127"/>
              </a:rPr>
              <a:t>의 나가는 웹후크</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11018520" cy="2154436"/>
          </a:xfrm>
        </p:spPr>
        <p:txBody>
          <a:bodyPr/>
          <a:lstStyle/>
          <a:p>
            <a:pPr marL="0" indent="0">
              <a:buNone/>
            </a:pPr>
            <a:r>
              <a:rPr lang="ko-kr" dirty="0">
                <a:latin typeface="Malgun Gothic" panose="020B0503020000020004" pitchFamily="34" charset="-127"/>
                <a:ea typeface="Malgun Gothic" panose="020B0503020000020004" pitchFamily="34" charset="-127"/>
              </a:rPr>
              <a:t>나가는 웹후크는 </a:t>
            </a:r>
            <a:r>
              <a:rPr lang="ko-kr" dirty="0">
                <a:latin typeface="Segoe UI" panose="020B0502040204020203" pitchFamily="34" charset="0"/>
                <a:cs typeface="Segoe UI" panose="020B0502040204020203" pitchFamily="34" charset="0"/>
              </a:rPr>
              <a:t>JSON </a:t>
            </a:r>
            <a:r>
              <a:rPr lang="ko-kr" dirty="0">
                <a:latin typeface="Malgun Gothic" panose="020B0503020000020004" pitchFamily="34" charset="-127"/>
                <a:ea typeface="Malgun Gothic" panose="020B0503020000020004" pitchFamily="34" charset="-127"/>
              </a:rPr>
              <a:t>페이로드를 수락할 수 있는 선택된 서비스에 </a:t>
            </a:r>
            <a:r>
              <a:rPr lang="ko-kr" dirty="0">
                <a:latin typeface="Segoe UI" panose="020B0502040204020203" pitchFamily="34" charset="0"/>
                <a:cs typeface="Segoe UI" panose="020B0502040204020203" pitchFamily="34" charset="0"/>
              </a:rPr>
              <a:t>Teams</a:t>
            </a:r>
            <a:r>
              <a:rPr lang="ko-kr" dirty="0">
                <a:latin typeface="Malgun Gothic" panose="020B0503020000020004" pitchFamily="34" charset="-127"/>
                <a:ea typeface="Malgun Gothic" panose="020B0503020000020004" pitchFamily="34" charset="-127"/>
              </a:rPr>
              <a:t>의 데이터를 게시합니다. 나가는 웹후크는 팀에 추가되면, </a:t>
            </a:r>
            <a:r>
              <a:rPr lang="ko-kr" dirty="0">
                <a:latin typeface="Segoe UI" panose="020B0502040204020203" pitchFamily="34" charset="0"/>
                <a:cs typeface="Segoe UI" panose="020B0502040204020203" pitchFamily="34" charset="0"/>
              </a:rPr>
              <a:t>@mention </a:t>
            </a:r>
            <a:r>
              <a:rPr lang="ko-kr" dirty="0">
                <a:latin typeface="Malgun Gothic" panose="020B0503020000020004" pitchFamily="34" charset="-127"/>
                <a:ea typeface="Malgun Gothic" panose="020B0503020000020004" pitchFamily="34" charset="-127"/>
              </a:rPr>
              <a:t>통해 채널에서 메시지를 수신하고, 외부 웹 서비스에 알림을 보내고, 카드 및 이미지를 포함할 수 있는 다양한 메시지로 응답하는 등 봇처럼 작동합니다.</a:t>
            </a:r>
          </a:p>
        </p:txBody>
      </p:sp>
      <p:sp>
        <p:nvSpPr>
          <p:cNvPr id="4" name="Rectangle 3">
            <a:extLst>
              <a:ext uri="{FF2B5EF4-FFF2-40B4-BE49-F238E27FC236}">
                <a16:creationId xmlns:a16="http://schemas.microsoft.com/office/drawing/2014/main" id="{15253A9F-4355-4815-9444-71F04C3E8BD7}"/>
              </a:ext>
            </a:extLst>
          </p:cNvPr>
          <p:cNvSpPr/>
          <p:nvPr/>
        </p:nvSpPr>
        <p:spPr>
          <a:xfrm>
            <a:off x="584200" y="3773712"/>
            <a:ext cx="6096000" cy="2517612"/>
          </a:xfrm>
          <a:prstGeom prst="rect">
            <a:avLst/>
          </a:prstGeom>
        </p:spPr>
        <p:txBody>
          <a:bodyPr>
            <a:spAutoFit/>
          </a:bodyPr>
          <a:lstStyle/>
          <a:p>
            <a:pPr marL="228600" indent="-228600" defTabSz="932742">
              <a:spcBef>
                <a:spcPct val="20000"/>
              </a:spcBef>
              <a:buSzPct val="90000"/>
              <a:buFont typeface="Wingdings" panose="05000000000000000000" pitchFamily="2" charset="2"/>
              <a:buChar char=""/>
            </a:pPr>
            <a:r>
              <a:rPr lang="ko-kr" sz="2800" dirty="0">
                <a:gradFill>
                  <a:gsLst>
                    <a:gs pos="1250">
                      <a:schemeClr val="tx1"/>
                    </a:gs>
                    <a:gs pos="100000">
                      <a:schemeClr val="tx1"/>
                    </a:gs>
                  </a:gsLst>
                  <a:lin ang="5400000" scaled="0"/>
                </a:gradFill>
                <a:latin typeface="Malgun Gothic" panose="020B0503020000020004" pitchFamily="34" charset="-127"/>
                <a:ea typeface="Malgun Gothic" panose="020B0503020000020004" pitchFamily="34" charset="-127"/>
                <a:cs typeface="Segoe UI Semilight" panose="020B0402040204020203" pitchFamily="34" charset="0"/>
              </a:rPr>
              <a:t>주요 기능:</a:t>
            </a:r>
          </a:p>
          <a:p>
            <a:pPr marL="342900" indent="-342900" defTabSz="932742">
              <a:spcBef>
                <a:spcPct val="20000"/>
              </a:spcBef>
              <a:buSzPct val="90000"/>
              <a:buFont typeface="Arial" panose="020B0604020202020204" pitchFamily="34" charset="0"/>
              <a:buChar char="•"/>
            </a:pPr>
            <a:r>
              <a:rPr lang="ko-kr" sz="2000" dirty="0">
                <a:gradFill>
                  <a:gsLst>
                    <a:gs pos="1250">
                      <a:schemeClr val="tx1"/>
                    </a:gs>
                    <a:gs pos="100000">
                      <a:schemeClr val="tx1"/>
                    </a:gs>
                  </a:gsLst>
                  <a:lin ang="5400000" scaled="0"/>
                </a:gradFill>
                <a:latin typeface="Malgun Gothic" panose="020B0503020000020004" pitchFamily="34" charset="-127"/>
                <a:ea typeface="Malgun Gothic" panose="020B0503020000020004" pitchFamily="34" charset="-127"/>
                <a:cs typeface="Segoe UI" panose="020B0502040204020203" pitchFamily="34" charset="0"/>
              </a:rPr>
              <a:t>범위가 지정된 구성</a:t>
            </a:r>
          </a:p>
          <a:p>
            <a:pPr marL="342900" indent="-342900" defTabSz="932742">
              <a:spcBef>
                <a:spcPct val="20000"/>
              </a:spcBef>
              <a:buSzPct val="90000"/>
              <a:buFont typeface="Arial" panose="020B0604020202020204" pitchFamily="34" charset="0"/>
              <a:buChar char="•"/>
            </a:pPr>
            <a:r>
              <a:rPr lang="ko-kr" sz="2000" dirty="0">
                <a:gradFill>
                  <a:gsLst>
                    <a:gs pos="1250">
                      <a:schemeClr val="tx1"/>
                    </a:gs>
                    <a:gs pos="100000">
                      <a:schemeClr val="tx1"/>
                    </a:gs>
                  </a:gsLst>
                  <a:lin ang="5400000" scaled="0"/>
                </a:gradFill>
                <a:latin typeface="Malgun Gothic" panose="020B0503020000020004" pitchFamily="34" charset="-127"/>
                <a:ea typeface="Malgun Gothic" panose="020B0503020000020004" pitchFamily="34" charset="-127"/>
                <a:cs typeface="Segoe UI" panose="020B0502040204020203" pitchFamily="34" charset="0"/>
              </a:rPr>
              <a:t>대응적 메시징</a:t>
            </a:r>
          </a:p>
          <a:p>
            <a:pPr marL="342900" indent="-342900" defTabSz="932742">
              <a:spcBef>
                <a:spcPct val="20000"/>
              </a:spcBef>
              <a:buSzPct val="90000"/>
              <a:buFont typeface="Arial" panose="020B0604020202020204" pitchFamily="34" charset="0"/>
              <a:buChar char="•"/>
            </a:pPr>
            <a:r>
              <a:rPr lang="ko-kr" sz="2000" dirty="0">
                <a:gradFill>
                  <a:gsLst>
                    <a:gs pos="1250">
                      <a:schemeClr val="tx1"/>
                    </a:gs>
                    <a:gs pos="100000">
                      <a:schemeClr val="tx1"/>
                    </a:gs>
                  </a:gsLst>
                  <a:lin ang="5400000" scaled="0"/>
                </a:gradFill>
                <a:latin typeface="Malgun Gothic" panose="020B0503020000020004" pitchFamily="34" charset="-127"/>
                <a:ea typeface="Malgun Gothic" panose="020B0503020000020004" pitchFamily="34" charset="-127"/>
                <a:cs typeface="Segoe UI" panose="020B0502040204020203" pitchFamily="34" charset="0"/>
              </a:rPr>
              <a:t>표준 </a:t>
            </a:r>
            <a:r>
              <a:rPr lang="ko-kr" sz="20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HTTP </a:t>
            </a:r>
            <a:r>
              <a:rPr lang="ko-kr" sz="2000" dirty="0">
                <a:gradFill>
                  <a:gsLst>
                    <a:gs pos="1250">
                      <a:schemeClr val="tx1"/>
                    </a:gs>
                    <a:gs pos="100000">
                      <a:schemeClr val="tx1"/>
                    </a:gs>
                  </a:gsLst>
                  <a:lin ang="5400000" scaled="0"/>
                </a:gradFill>
                <a:latin typeface="Malgun Gothic" panose="020B0503020000020004" pitchFamily="34" charset="-127"/>
                <a:ea typeface="Malgun Gothic" panose="020B0503020000020004" pitchFamily="34" charset="-127"/>
                <a:cs typeface="Segoe UI" panose="020B0502040204020203" pitchFamily="34" charset="0"/>
              </a:rPr>
              <a:t>메시징 교환</a:t>
            </a:r>
          </a:p>
          <a:p>
            <a:pPr marL="342900" indent="-342900" defTabSz="932742">
              <a:spcBef>
                <a:spcPct val="20000"/>
              </a:spcBef>
              <a:buSzPct val="90000"/>
              <a:buFont typeface="Arial" panose="020B0604020202020204" pitchFamily="34" charset="0"/>
              <a:buChar char="•"/>
            </a:pPr>
            <a:r>
              <a:rPr lang="ko-kr" sz="20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Teams API </a:t>
            </a:r>
            <a:r>
              <a:rPr lang="ko-kr" sz="2000" dirty="0">
                <a:gradFill>
                  <a:gsLst>
                    <a:gs pos="1250">
                      <a:schemeClr val="tx1"/>
                    </a:gs>
                    <a:gs pos="100000">
                      <a:schemeClr val="tx1"/>
                    </a:gs>
                  </a:gsLst>
                  <a:lin ang="5400000" scaled="0"/>
                </a:gradFill>
                <a:latin typeface="Malgun Gothic" panose="020B0503020000020004" pitchFamily="34" charset="-127"/>
                <a:ea typeface="Malgun Gothic" panose="020B0503020000020004" pitchFamily="34" charset="-127"/>
                <a:cs typeface="Segoe UI" panose="020B0502040204020203" pitchFamily="34" charset="0"/>
              </a:rPr>
              <a:t>지원 방법</a:t>
            </a:r>
          </a:p>
          <a:p>
            <a:pPr marL="228600" lvl="1" indent="-228600" defTabSz="932742">
              <a:spcBef>
                <a:spcPct val="20000"/>
              </a:spcBef>
              <a:buSzPct val="90000"/>
              <a:buFont typeface="Wingdings" panose="05000000000000000000" pitchFamily="2" charset="2"/>
              <a:buChar char=""/>
            </a:pPr>
            <a:r>
              <a:rPr lang="ko-kr" sz="2800" dirty="0">
                <a:gradFill>
                  <a:gsLst>
                    <a:gs pos="1250">
                      <a:schemeClr val="tx1"/>
                    </a:gs>
                    <a:gs pos="100000">
                      <a:schemeClr val="tx1"/>
                    </a:gs>
                  </a:gsLst>
                  <a:lin ang="5400000" scaled="0"/>
                </a:gradFill>
                <a:latin typeface="Malgun Gothic" panose="020B0503020000020004" pitchFamily="34" charset="-127"/>
                <a:ea typeface="Malgun Gothic" panose="020B0503020000020004" pitchFamily="34" charset="-127"/>
                <a:cs typeface="Segoe UI Semilight" panose="020B0402040204020203" pitchFamily="34" charset="0"/>
              </a:rPr>
              <a:t>제한</a:t>
            </a:r>
          </a:p>
        </p:txBody>
      </p:sp>
    </p:spTree>
    <p:extLst>
      <p:ext uri="{BB962C8B-B14F-4D97-AF65-F5344CB8AC3E}">
        <p14:creationId xmlns:p14="http://schemas.microsoft.com/office/powerpoint/2010/main" val="168110046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4200" y="456948"/>
            <a:ext cx="10515600" cy="553998"/>
          </a:xfrm>
        </p:spPr>
        <p:txBody>
          <a:bodyPr/>
          <a:lstStyle/>
          <a:p>
            <a:r>
              <a:rPr lang="ko-kr" dirty="0"/>
              <a:t>Microsoft Teams</a:t>
            </a:r>
            <a:r>
              <a:rPr lang="ko-kr" b="1" dirty="0">
                <a:latin typeface="Malgun Gothic" panose="020B0503020000020004" pitchFamily="34" charset="-127"/>
                <a:ea typeface="Malgun Gothic" panose="020B0503020000020004" pitchFamily="34" charset="-127"/>
              </a:rPr>
              <a:t>의 들어오는 웹후크</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11018520" cy="4604337"/>
          </a:xfrm>
        </p:spPr>
        <p:txBody>
          <a:bodyPr>
            <a:normAutofit/>
          </a:bodyPr>
          <a:lstStyle/>
          <a:p>
            <a:r>
              <a:rPr lang="ko-kr" dirty="0">
                <a:latin typeface="Malgun Gothic" panose="020B0503020000020004" pitchFamily="34" charset="-127"/>
                <a:ea typeface="Malgun Gothic" panose="020B0503020000020004" pitchFamily="34" charset="-127"/>
              </a:rPr>
              <a:t>들어오는 웹후크는 커넥터 역할을 하여, 외부 앱에서 팀 채널의 콘텐츠를 공유할 수 있는 간단한 방법 역할을 합니다. 추적 및 알림에 유용합니다. </a:t>
            </a:r>
          </a:p>
          <a:p>
            <a:r>
              <a:rPr lang="ko-kr" dirty="0"/>
              <a:t>Teams</a:t>
            </a:r>
            <a:r>
              <a:rPr lang="ko-kr" dirty="0">
                <a:latin typeface="Malgun Gothic" panose="020B0503020000020004" pitchFamily="34" charset="-127"/>
                <a:ea typeface="Malgun Gothic" panose="020B0503020000020004" pitchFamily="34" charset="-127"/>
              </a:rPr>
              <a:t>는</a:t>
            </a:r>
            <a:r>
              <a:rPr lang="ko-kr" dirty="0"/>
              <a:t> JSON </a:t>
            </a:r>
            <a:r>
              <a:rPr lang="ko-kr" dirty="0">
                <a:latin typeface="Malgun Gothic" panose="020B0503020000020004" pitchFamily="34" charset="-127"/>
                <a:ea typeface="Malgun Gothic" panose="020B0503020000020004" pitchFamily="34" charset="-127"/>
              </a:rPr>
              <a:t>페이로드를</a:t>
            </a:r>
            <a:r>
              <a:rPr lang="ko-kr" dirty="0"/>
              <a:t> POST</a:t>
            </a:r>
            <a:r>
              <a:rPr lang="ko-kr" dirty="0">
                <a:latin typeface="Malgun Gothic" panose="020B0503020000020004" pitchFamily="34" charset="-127"/>
                <a:ea typeface="Malgun Gothic" panose="020B0503020000020004" pitchFamily="34" charset="-127"/>
              </a:rPr>
              <a:t>를 수행할 메시지와 함께 카드 형식으로 보낼 고유한 URL을 제공합니다. </a:t>
            </a:r>
          </a:p>
          <a:p>
            <a:r>
              <a:rPr lang="ko-kr" dirty="0">
                <a:latin typeface="Malgun Gothic" panose="020B0503020000020004" pitchFamily="34" charset="-127"/>
                <a:ea typeface="Malgun Gothic" panose="020B0503020000020004" pitchFamily="34" charset="-127"/>
              </a:rPr>
              <a:t>주요 기능:</a:t>
            </a:r>
          </a:p>
          <a:p>
            <a:pPr lvl="1"/>
            <a:r>
              <a:rPr lang="ko-kr" dirty="0">
                <a:latin typeface="Malgun Gothic" panose="020B0503020000020004" pitchFamily="34" charset="-127"/>
                <a:ea typeface="Malgun Gothic" panose="020B0503020000020004" pitchFamily="34" charset="-127"/>
              </a:rPr>
              <a:t>범위가 지정된 구성</a:t>
            </a:r>
          </a:p>
          <a:p>
            <a:pPr lvl="1"/>
            <a:r>
              <a:rPr lang="ko-kr" dirty="0">
                <a:latin typeface="Malgun Gothic" panose="020B0503020000020004" pitchFamily="34" charset="-127"/>
                <a:ea typeface="Malgun Gothic" panose="020B0503020000020004" pitchFamily="34" charset="-127"/>
              </a:rPr>
              <a:t>보안 리소스 정의</a:t>
            </a:r>
          </a:p>
          <a:p>
            <a:pPr lvl="1"/>
            <a:r>
              <a:rPr lang="ko-kr" dirty="0">
                <a:latin typeface="Malgun Gothic" panose="020B0503020000020004" pitchFamily="34" charset="-127"/>
                <a:ea typeface="Malgun Gothic" panose="020B0503020000020004" pitchFamily="34" charset="-127"/>
              </a:rPr>
              <a:t>실행 가능한 메시징 지원</a:t>
            </a:r>
          </a:p>
          <a:p>
            <a:pPr lvl="1"/>
            <a:r>
              <a:rPr lang="ko-kr" dirty="0">
                <a:latin typeface="Malgun Gothic" panose="020B0503020000020004" pitchFamily="34" charset="-127"/>
                <a:ea typeface="Malgun Gothic" panose="020B0503020000020004" pitchFamily="34" charset="-127"/>
              </a:rPr>
              <a:t>독립적인 HTTPS 메시징 지원</a:t>
            </a:r>
          </a:p>
          <a:p>
            <a:pPr lvl="1"/>
            <a:r>
              <a:rPr lang="ko-kr" dirty="0">
                <a:latin typeface="Malgun Gothic" panose="020B0503020000020004" pitchFamily="34" charset="-127"/>
                <a:ea typeface="Malgun Gothic" panose="020B0503020000020004" pitchFamily="34" charset="-127"/>
              </a:rPr>
              <a:t>마크다운 지원 </a:t>
            </a:r>
          </a:p>
        </p:txBody>
      </p:sp>
    </p:spTree>
    <p:extLst>
      <p:ext uri="{BB962C8B-B14F-4D97-AF65-F5344CB8AC3E}">
        <p14:creationId xmlns:p14="http://schemas.microsoft.com/office/powerpoint/2010/main" val="90957040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ko-kr" b="1" dirty="0">
                <a:latin typeface="Malgun Gothic" panose="020B0503020000020004" pitchFamily="34" charset="-127"/>
                <a:ea typeface="Malgun Gothic" panose="020B0503020000020004" pitchFamily="34" charset="-127"/>
              </a:rPr>
              <a:t>데모</a:t>
            </a:r>
          </a:p>
        </p:txBody>
      </p:sp>
      <p:sp>
        <p:nvSpPr>
          <p:cNvPr id="3" name="Rectangle 2">
            <a:extLst>
              <a:ext uri="{FF2B5EF4-FFF2-40B4-BE49-F238E27FC236}">
                <a16:creationId xmlns:a16="http://schemas.microsoft.com/office/drawing/2014/main" id="{BEC37AB2-ABE2-4253-8225-E7BF1EDB068C}"/>
              </a:ext>
            </a:extLst>
          </p:cNvPr>
          <p:cNvSpPr/>
          <p:nvPr/>
        </p:nvSpPr>
        <p:spPr>
          <a:xfrm>
            <a:off x="4716268" y="3165803"/>
            <a:ext cx="7058346" cy="523220"/>
          </a:xfrm>
          <a:prstGeom prst="rect">
            <a:avLst/>
          </a:prstGeom>
        </p:spPr>
        <p:txBody>
          <a:bodyPr wrap="square" anchor="t">
            <a:spAutoFit/>
          </a:bodyPr>
          <a:lstStyle/>
          <a:p>
            <a:pPr defTabSz="932742">
              <a:spcBef>
                <a:spcPct val="20000"/>
              </a:spcBef>
              <a:buSzPct val="90000"/>
            </a:pPr>
            <a:r>
              <a:rPr lang="ko-kr" sz="2800" dirty="0">
                <a:gradFill>
                  <a:gsLst>
                    <a:gs pos="1250">
                      <a:schemeClr val="tx1"/>
                    </a:gs>
                    <a:gs pos="100000">
                      <a:schemeClr val="tx1"/>
                    </a:gs>
                  </a:gsLst>
                  <a:lin ang="5400000" scaled="0"/>
                </a:gradFill>
                <a:cs typeface="Segoe UI Semilight"/>
              </a:rPr>
              <a:t>Microsoft Teams</a:t>
            </a:r>
            <a:r>
              <a:rPr lang="ko-kr" sz="2800" dirty="0">
                <a:gradFill>
                  <a:gsLst>
                    <a:gs pos="1250">
                      <a:schemeClr val="tx1"/>
                    </a:gs>
                    <a:gs pos="100000">
                      <a:schemeClr val="tx1"/>
                    </a:gs>
                  </a:gsLst>
                  <a:lin ang="5400000" scaled="0"/>
                </a:gradFill>
                <a:latin typeface="Malgun Gothic" panose="020B0503020000020004" pitchFamily="34" charset="-127"/>
                <a:ea typeface="Malgun Gothic" panose="020B0503020000020004" pitchFamily="34" charset="-127"/>
                <a:cs typeface="Segoe UI Semilight"/>
              </a:rPr>
              <a:t>의 웹후크 작업</a:t>
            </a:r>
          </a:p>
        </p:txBody>
      </p:sp>
    </p:spTree>
    <p:extLst>
      <p:ext uri="{BB962C8B-B14F-4D97-AF65-F5344CB8AC3E}">
        <p14:creationId xmlns:p14="http://schemas.microsoft.com/office/powerpoint/2010/main" val="385655361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E098-5255-48FA-A9FF-2E1E08A84A8C}"/>
              </a:ext>
            </a:extLst>
          </p:cNvPr>
          <p:cNvSpPr>
            <a:spLocks noGrp="1"/>
          </p:cNvSpPr>
          <p:nvPr>
            <p:ph type="title"/>
          </p:nvPr>
        </p:nvSpPr>
        <p:spPr>
          <a:xfrm>
            <a:off x="728038" y="3429000"/>
            <a:ext cx="9144000" cy="553998"/>
          </a:xfrm>
        </p:spPr>
        <p:txBody>
          <a:bodyPr/>
          <a:lstStyle/>
          <a:p>
            <a:r>
              <a:rPr lang="ko-kr" dirty="0"/>
              <a:t>Microsoft Teams</a:t>
            </a:r>
            <a:r>
              <a:rPr lang="ko-kr" b="1" dirty="0">
                <a:latin typeface="Malgun Gothic" panose="020B0503020000020004" pitchFamily="34" charset="-127"/>
                <a:ea typeface="Malgun Gothic" panose="020B0503020000020004" pitchFamily="34" charset="-127"/>
              </a:rPr>
              <a:t>의 탭</a:t>
            </a:r>
          </a:p>
        </p:txBody>
      </p:sp>
    </p:spTree>
    <p:extLst>
      <p:ext uri="{BB962C8B-B14F-4D97-AF65-F5344CB8AC3E}">
        <p14:creationId xmlns:p14="http://schemas.microsoft.com/office/powerpoint/2010/main" val="1239921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5A5030-B163-4043-9BEC-A912F8D8C490}"/>
              </a:ext>
            </a:extLst>
          </p:cNvPr>
          <p:cNvSpPr>
            <a:spLocks noGrp="1"/>
          </p:cNvSpPr>
          <p:nvPr>
            <p:ph type="title"/>
          </p:nvPr>
        </p:nvSpPr>
        <p:spPr>
          <a:xfrm>
            <a:off x="586389" y="449278"/>
            <a:ext cx="6446709" cy="688860"/>
          </a:xfrm>
        </p:spPr>
        <p:txBody>
          <a:bodyPr/>
          <a:lstStyle/>
          <a:p>
            <a:r>
              <a:rPr lang="ko-kr" dirty="0"/>
              <a:t>Teams</a:t>
            </a:r>
            <a:r>
              <a:rPr lang="ko-kr" b="1" dirty="0">
                <a:latin typeface="Malgun Gothic" panose="020B0503020000020004" pitchFamily="34" charset="-127"/>
                <a:ea typeface="Malgun Gothic" panose="020B0503020000020004" pitchFamily="34" charset="-127"/>
              </a:rPr>
              <a:t>에서 탭이란</a:t>
            </a:r>
            <a:r>
              <a:rPr lang="ko-kr" dirty="0"/>
              <a:t>? </a:t>
            </a:r>
          </a:p>
        </p:txBody>
      </p:sp>
      <p:sp>
        <p:nvSpPr>
          <p:cNvPr id="5" name="Text Placeholder 4">
            <a:extLst>
              <a:ext uri="{FF2B5EF4-FFF2-40B4-BE49-F238E27FC236}">
                <a16:creationId xmlns:a16="http://schemas.microsoft.com/office/drawing/2014/main" id="{6DD03C5D-126E-44B5-9C9C-150639DA56BD}"/>
              </a:ext>
            </a:extLst>
          </p:cNvPr>
          <p:cNvSpPr>
            <a:spLocks noGrp="1"/>
          </p:cNvSpPr>
          <p:nvPr>
            <p:ph type="body" sz="quarter" idx="10"/>
          </p:nvPr>
        </p:nvSpPr>
        <p:spPr>
          <a:xfrm>
            <a:off x="586389" y="1434370"/>
            <a:ext cx="11204557" cy="947952"/>
          </a:xfrm>
        </p:spPr>
        <p:txBody>
          <a:bodyPr/>
          <a:lstStyle/>
          <a:p>
            <a:endParaRPr lang="en-US">
              <a:latin typeface="+mn-lt"/>
            </a:endParaRPr>
          </a:p>
          <a:p>
            <a:r>
              <a:rPr lang="ko-kr">
                <a:solidFill>
                  <a:schemeClr val="tx1"/>
                </a:solidFill>
                <a:latin typeface="Segoe UI Light" pitchFamily="34" charset="0"/>
              </a:rPr>
              <a:t>.</a:t>
            </a:r>
          </a:p>
        </p:txBody>
      </p:sp>
      <p:sp>
        <p:nvSpPr>
          <p:cNvPr id="4" name="Text Placeholder 4">
            <a:extLst>
              <a:ext uri="{FF2B5EF4-FFF2-40B4-BE49-F238E27FC236}">
                <a16:creationId xmlns:a16="http://schemas.microsoft.com/office/drawing/2014/main" id="{ED57F7E1-4EB9-4D28-B948-C59EE325EB97}"/>
              </a:ext>
            </a:extLst>
          </p:cNvPr>
          <p:cNvSpPr txBox="1">
            <a:spLocks/>
          </p:cNvSpPr>
          <p:nvPr/>
        </p:nvSpPr>
        <p:spPr>
          <a:xfrm>
            <a:off x="586389" y="1434370"/>
            <a:ext cx="11204557" cy="417345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ko-kr" dirty="0"/>
              <a:t>Microsoft Teams</a:t>
            </a:r>
            <a:r>
              <a:rPr lang="ko-kr" dirty="0">
                <a:latin typeface="Malgun Gothic" panose="020B0503020000020004" pitchFamily="34" charset="-127"/>
                <a:ea typeface="Malgun Gothic" panose="020B0503020000020004" pitchFamily="34" charset="-127"/>
              </a:rPr>
              <a:t>에서는 탭에 풍부한 대화형 웹 콘텐츠가 표시됩니다. 개발자는 두 가지 유형의 탭(정적 탭 및 구성 가능한 탭)을 만들 수 있습니다. </a:t>
            </a:r>
          </a:p>
          <a:p>
            <a:pPr marL="457200" lvl="1" indent="-228600">
              <a:buFont typeface="Wingdings" panose="05000000000000000000" pitchFamily="2" charset="2"/>
              <a:buChar char=""/>
            </a:pPr>
            <a:r>
              <a:rPr lang="ko-kr" dirty="0">
                <a:solidFill>
                  <a:schemeClr val="tx1"/>
                </a:solidFill>
                <a:latin typeface="Malgun Gothic" panose="020B0503020000020004" pitchFamily="34" charset="-127"/>
                <a:ea typeface="Malgun Gothic" panose="020B0503020000020004" pitchFamily="34" charset="-127"/>
              </a:rPr>
              <a:t>정적 탭은 개별 사용자에게 콘텐츠를 제공합니다.</a:t>
            </a:r>
          </a:p>
          <a:p>
            <a:pPr marL="457200" lvl="1" indent="-228600">
              <a:buFont typeface="Wingdings" panose="05000000000000000000" pitchFamily="2" charset="2"/>
              <a:buChar char=""/>
            </a:pPr>
            <a:r>
              <a:rPr lang="ko-kr" dirty="0">
                <a:solidFill>
                  <a:schemeClr val="tx1"/>
                </a:solidFill>
                <a:latin typeface="Malgun Gothic" panose="020B0503020000020004" pitchFamily="34" charset="-127"/>
                <a:ea typeface="Malgun Gothic" panose="020B0503020000020004" pitchFamily="34" charset="-127"/>
              </a:rPr>
              <a:t>구성 가능한 탭은 전체 팀에 단일 유형의 콘텐츠를 제공합니다. </a:t>
            </a:r>
          </a:p>
          <a:p>
            <a:pPr lvl="1" indent="-228600">
              <a:buFont typeface="Wingdings" panose="05000000000000000000" pitchFamily="2" charset="2"/>
              <a:buChar char=""/>
            </a:pPr>
            <a:r>
              <a:rPr lang="ko-kr" sz="2800" dirty="0">
                <a:solidFill>
                  <a:schemeClr val="tx1"/>
                </a:solidFill>
                <a:latin typeface="Malgun Gothic" panose="020B0503020000020004" pitchFamily="34" charset="-127"/>
                <a:ea typeface="Malgun Gothic" panose="020B0503020000020004" pitchFamily="34" charset="-127"/>
                <a:cs typeface="Segoe UI Semilight" panose="020B0402040204020203" pitchFamily="34" charset="0"/>
              </a:rPr>
              <a:t>탭 범위: </a:t>
            </a:r>
          </a:p>
          <a:p>
            <a:pPr marL="457200" lvl="1" indent="-228600">
              <a:buFont typeface="Wingdings" panose="05000000000000000000" pitchFamily="2" charset="2"/>
              <a:buChar char=""/>
            </a:pPr>
            <a:r>
              <a:rPr lang="ko-kr" dirty="0">
                <a:solidFill>
                  <a:schemeClr val="tx1"/>
                </a:solidFill>
                <a:latin typeface="Segoe UI Light" pitchFamily="34" charset="0"/>
              </a:rPr>
              <a:t>Teams</a:t>
            </a:r>
            <a:r>
              <a:rPr lang="ko-kr" dirty="0">
                <a:solidFill>
                  <a:schemeClr val="tx1"/>
                </a:solidFill>
                <a:latin typeface="Malgun Gothic" panose="020B0503020000020004" pitchFamily="34" charset="-127"/>
                <a:ea typeface="Malgun Gothic" panose="020B0503020000020004" pitchFamily="34" charset="-127"/>
              </a:rPr>
              <a:t>(팀 범위)</a:t>
            </a:r>
          </a:p>
          <a:p>
            <a:pPr marL="457200" lvl="1" indent="-228600">
              <a:buFont typeface="Wingdings" panose="05000000000000000000" pitchFamily="2" charset="2"/>
              <a:buChar char=""/>
            </a:pPr>
            <a:r>
              <a:rPr lang="ko-kr" dirty="0">
                <a:solidFill>
                  <a:schemeClr val="tx1"/>
                </a:solidFill>
                <a:latin typeface="Malgun Gothic" panose="020B0503020000020004" pitchFamily="34" charset="-127"/>
                <a:ea typeface="Malgun Gothic" panose="020B0503020000020004" pitchFamily="34" charset="-127"/>
              </a:rPr>
              <a:t>그룹 채팅(그룹 채팅 범위)</a:t>
            </a:r>
          </a:p>
          <a:p>
            <a:pPr marL="457200" lvl="1" indent="-228600">
              <a:buFont typeface="Wingdings" panose="05000000000000000000" pitchFamily="2" charset="2"/>
              <a:buChar char=""/>
            </a:pPr>
            <a:r>
              <a:rPr lang="ko-kr" dirty="0">
                <a:solidFill>
                  <a:schemeClr val="tx1"/>
                </a:solidFill>
                <a:latin typeface="Malgun Gothic" panose="020B0503020000020004" pitchFamily="34" charset="-127"/>
                <a:ea typeface="Malgun Gothic" panose="020B0503020000020004" pitchFamily="34" charset="-127"/>
              </a:rPr>
              <a:t>개인(개인 범위)</a:t>
            </a:r>
          </a:p>
          <a:p>
            <a:pPr lvl="1" indent="-228600">
              <a:buFont typeface="Wingdings" panose="05000000000000000000" pitchFamily="2" charset="2"/>
              <a:buChar char=""/>
            </a:pPr>
            <a:r>
              <a:rPr lang="ko-kr" sz="2800" dirty="0">
                <a:solidFill>
                  <a:schemeClr val="tx1"/>
                </a:solidFill>
                <a:latin typeface="Malgun Gothic" panose="020B0503020000020004" pitchFamily="34" charset="-127"/>
                <a:ea typeface="Malgun Gothic" panose="020B0503020000020004" pitchFamily="34" charset="-127"/>
                <a:cs typeface="Segoe UI Semilight" panose="020B0402040204020203" pitchFamily="34" charset="0"/>
              </a:rPr>
              <a:t>탭과 브라우저의 차이점 </a:t>
            </a:r>
          </a:p>
        </p:txBody>
      </p:sp>
    </p:spTree>
    <p:extLst>
      <p:ext uri="{BB962C8B-B14F-4D97-AF65-F5344CB8AC3E}">
        <p14:creationId xmlns:p14="http://schemas.microsoft.com/office/powerpoint/2010/main" val="17109134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018520" cy="553998"/>
          </a:xfrm>
        </p:spPr>
        <p:txBody>
          <a:bodyPr>
            <a:normAutofit/>
          </a:bodyPr>
          <a:lstStyle/>
          <a:p>
            <a:r>
              <a:rPr lang="ko-kr" b="1" dirty="0">
                <a:latin typeface="Malgun Gothic" panose="020B0503020000020004" pitchFamily="34" charset="-127"/>
                <a:ea typeface="Malgun Gothic" panose="020B0503020000020004" pitchFamily="34" charset="-127"/>
              </a:rPr>
              <a:t>정적 탭</a:t>
            </a:r>
          </a:p>
        </p:txBody>
      </p:sp>
      <p:sp>
        <p:nvSpPr>
          <p:cNvPr id="6" name="Text Placeholder 2">
            <a:extLst>
              <a:ext uri="{FF2B5EF4-FFF2-40B4-BE49-F238E27FC236}">
                <a16:creationId xmlns:a16="http://schemas.microsoft.com/office/drawing/2014/main" id="{9F0511F5-7A5A-476F-BA0D-D10B74B43445}"/>
              </a:ext>
            </a:extLst>
          </p:cNvPr>
          <p:cNvSpPr>
            <a:spLocks noGrp="1"/>
          </p:cNvSpPr>
          <p:nvPr>
            <p:ph type="body" sz="quarter" idx="10"/>
          </p:nvPr>
        </p:nvSpPr>
        <p:spPr>
          <a:xfrm>
            <a:off x="584200" y="1435497"/>
            <a:ext cx="11018520" cy="2412968"/>
          </a:xfrm>
        </p:spPr>
        <p:txBody>
          <a:bodyPr/>
          <a:lstStyle/>
          <a:p>
            <a:pPr marL="0" indent="0">
              <a:buNone/>
            </a:pPr>
            <a:r>
              <a:rPr lang="ko-kr" b="1" dirty="0">
                <a:latin typeface="Malgun Gothic" panose="020B0503020000020004" pitchFamily="34" charset="-127"/>
                <a:ea typeface="Malgun Gothic" panose="020B0503020000020004" pitchFamily="34" charset="-127"/>
              </a:rPr>
              <a:t>정적 탭</a:t>
            </a:r>
            <a:r>
              <a:rPr lang="ko-kr" dirty="0">
                <a:latin typeface="Malgun Gothic" panose="020B0503020000020004" pitchFamily="34" charset="-127"/>
                <a:ea typeface="Malgun Gothic" panose="020B0503020000020004" pitchFamily="34" charset="-127"/>
              </a:rPr>
              <a:t>은 매니페스트에서 직접 선언되는 콘텐츠 페이지이며 구성 가능한 </a:t>
            </a:r>
            <a:r>
              <a:rPr lang="ko-kr" b="1" dirty="0">
                <a:latin typeface="Malgun Gothic" panose="020B0503020000020004" pitchFamily="34" charset="-127"/>
                <a:ea typeface="Malgun Gothic" panose="020B0503020000020004" pitchFamily="34" charset="-127"/>
              </a:rPr>
              <a:t>탭</a:t>
            </a:r>
            <a:r>
              <a:rPr lang="ko-kr" dirty="0">
                <a:latin typeface="Malgun Gothic" panose="020B0503020000020004" pitchFamily="34" charset="-127"/>
                <a:ea typeface="Malgun Gothic" panose="020B0503020000020004" pitchFamily="34" charset="-127"/>
              </a:rPr>
              <a:t>과 달리 구성 페이지가 필요하지 않습니다.</a:t>
            </a:r>
          </a:p>
          <a:p>
            <a:r>
              <a:rPr lang="ko-kr" dirty="0">
                <a:latin typeface="Malgun Gothic" panose="020B0503020000020004" pitchFamily="34" charset="-127"/>
                <a:ea typeface="Malgun Gothic" panose="020B0503020000020004" pitchFamily="34" charset="-127"/>
              </a:rPr>
              <a:t>탭 콘텐츠를 만듭니다.</a:t>
            </a:r>
          </a:p>
          <a:p>
            <a:r>
              <a:rPr lang="ko-kr" dirty="0">
                <a:latin typeface="Malgun Gothic" panose="020B0503020000020004" pitchFamily="34" charset="-127"/>
                <a:ea typeface="Malgun Gothic" panose="020B0503020000020004" pitchFamily="34" charset="-127"/>
              </a:rPr>
              <a:t>모바일 클라이언트의 정적 탭 </a:t>
            </a:r>
          </a:p>
          <a:p>
            <a:endParaRPr lang="en-US" dirty="0"/>
          </a:p>
        </p:txBody>
      </p:sp>
      <p:pic>
        <p:nvPicPr>
          <p:cNvPr id="4098" name="Picture 2" descr="팀의 정적 탭에 대한 이미지 결과">
            <a:extLst>
              <a:ext uri="{FF2B5EF4-FFF2-40B4-BE49-F238E27FC236}">
                <a16:creationId xmlns:a16="http://schemas.microsoft.com/office/drawing/2014/main" id="{03C8D530-85F7-4863-88AC-D8283F4A5F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00" y="3755752"/>
            <a:ext cx="6316493" cy="1557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796647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AF65D-997A-4F56-85BC-DF7243FCA49A}"/>
              </a:ext>
            </a:extLst>
          </p:cNvPr>
          <p:cNvSpPr>
            <a:spLocks noGrp="1"/>
          </p:cNvSpPr>
          <p:nvPr>
            <p:ph type="title"/>
          </p:nvPr>
        </p:nvSpPr>
        <p:spPr>
          <a:xfrm>
            <a:off x="588263" y="457200"/>
            <a:ext cx="11018520" cy="553998"/>
          </a:xfrm>
        </p:spPr>
        <p:txBody>
          <a:bodyPr>
            <a:normAutofit/>
          </a:bodyPr>
          <a:lstStyle/>
          <a:p>
            <a:r>
              <a:rPr lang="ko-kr" b="1" dirty="0">
                <a:latin typeface="Malgun Gothic" panose="020B0503020000020004" pitchFamily="34" charset="-127"/>
                <a:ea typeface="Malgun Gothic" panose="020B0503020000020004" pitchFamily="34" charset="-127"/>
              </a:rPr>
              <a:t>구성 가능한 탭</a:t>
            </a:r>
          </a:p>
        </p:txBody>
      </p:sp>
      <p:sp>
        <p:nvSpPr>
          <p:cNvPr id="3" name="Text Placeholder 2">
            <a:extLst>
              <a:ext uri="{FF2B5EF4-FFF2-40B4-BE49-F238E27FC236}">
                <a16:creationId xmlns:a16="http://schemas.microsoft.com/office/drawing/2014/main" id="{319096C8-BB9D-4D25-BD54-355C862D2046}"/>
              </a:ext>
            </a:extLst>
          </p:cNvPr>
          <p:cNvSpPr>
            <a:spLocks noGrp="1"/>
          </p:cNvSpPr>
          <p:nvPr>
            <p:ph type="body" sz="quarter" idx="10"/>
          </p:nvPr>
        </p:nvSpPr>
        <p:spPr>
          <a:xfrm>
            <a:off x="584200" y="1435497"/>
            <a:ext cx="11018520" cy="3644075"/>
          </a:xfrm>
        </p:spPr>
        <p:txBody>
          <a:bodyPr/>
          <a:lstStyle/>
          <a:p>
            <a:pPr marL="0" indent="0">
              <a:buNone/>
            </a:pPr>
            <a:r>
              <a:rPr lang="ko-kr">
                <a:latin typeface="Malgun Gothic" panose="020B0503020000020004" pitchFamily="34" charset="-127"/>
                <a:ea typeface="Malgun Gothic" panose="020B0503020000020004" pitchFamily="34" charset="-127"/>
              </a:rPr>
              <a:t>구성 가능한 탭은 채널의 일부가 되며 팀에 정보 유형을 제공합니다. </a:t>
            </a:r>
          </a:p>
          <a:p>
            <a:pPr marL="228600" lvl="1"/>
            <a:r>
              <a:rPr lang="ko-kr" sz="2800">
                <a:solidFill>
                  <a:schemeClr val="tx1"/>
                </a:solidFill>
                <a:latin typeface="Malgun Gothic" panose="020B0503020000020004" pitchFamily="34" charset="-127"/>
                <a:ea typeface="Malgun Gothic" panose="020B0503020000020004" pitchFamily="34" charset="-127"/>
                <a:cs typeface="Segoe UI Semilight" panose="020B0402040204020203" pitchFamily="34" charset="0"/>
              </a:rPr>
              <a:t>구성 가능한 탭 범위 </a:t>
            </a:r>
          </a:p>
          <a:p>
            <a:pPr marL="228600" lvl="1"/>
            <a:r>
              <a:rPr lang="ko-kr" sz="2800">
                <a:solidFill>
                  <a:schemeClr val="tx1"/>
                </a:solidFill>
                <a:latin typeface="Malgun Gothic" panose="020B0503020000020004" pitchFamily="34" charset="-127"/>
                <a:ea typeface="Malgun Gothic" panose="020B0503020000020004" pitchFamily="34" charset="-127"/>
                <a:cs typeface="Segoe UI Semilight" panose="020B0402040204020203" pitchFamily="34" charset="0"/>
              </a:rPr>
              <a:t>구성 가능한 탭은 다음과 같이 만듭니다.</a:t>
            </a:r>
          </a:p>
          <a:p>
            <a:pPr marL="342900" indent="-342900">
              <a:buFont typeface="Arial" panose="020B0604020202020204" pitchFamily="34" charset="0"/>
              <a:buChar char="•"/>
            </a:pPr>
            <a:r>
              <a:rPr lang="ko-kr" sz="2000">
                <a:latin typeface="Malgun Gothic" panose="020B0503020000020004" pitchFamily="34" charset="-127"/>
                <a:ea typeface="Malgun Gothic" panose="020B0503020000020004" pitchFamily="34" charset="-127"/>
              </a:rPr>
              <a:t>구성 페이지 만들기: 구성 가능한 탭의 경우 사용자가 탭에서 콘텐츠를 사용자 지정하고 탭을 경험할 수 있도록 옵션을 제공하고 정보를 수집하기 위한 구성 페이지를 제공해야 합니다. 또한 사용자가 탭을 추가한 후 탭을 업데이트하거나 제거하도록 허용할 수 있습니다.</a:t>
            </a:r>
          </a:p>
          <a:p>
            <a:pPr marL="342900" indent="-342900">
              <a:buFont typeface="Arial" panose="020B0604020202020204" pitchFamily="34" charset="0"/>
              <a:buChar char="•"/>
            </a:pPr>
            <a:r>
              <a:rPr lang="ko-kr" sz="2000">
                <a:latin typeface="Malgun Gothic" panose="020B0503020000020004" pitchFamily="34" charset="-127"/>
                <a:ea typeface="Malgun Gothic" panose="020B0503020000020004" pitchFamily="34" charset="-127"/>
              </a:rPr>
              <a:t>콘텐츠 페이지 만들기: 콘텐츠 페이지는 호스트되는 HTML 페이지입니다. 사용자가 탭을 제거할 때 콘텐츠에 발생하는 사항을 지정하기 위한 페이지를 제공할 수도 있습니다.</a:t>
            </a:r>
          </a:p>
          <a:p>
            <a:pPr marL="228600" lvl="1"/>
            <a:endParaRPr lang="en-US" sz="2800">
              <a:solidFill>
                <a:schemeClr val="tx1"/>
              </a:solidFill>
              <a:latin typeface="Malgun Gothic" panose="020B0503020000020004" pitchFamily="34" charset="-127"/>
              <a:ea typeface="Malgun Gothic" panose="020B0503020000020004" pitchFamily="34" charset="-127"/>
              <a:cs typeface="Segoe UI Semilight" panose="020B0402040204020203" pitchFamily="34" charset="0"/>
            </a:endParaRPr>
          </a:p>
        </p:txBody>
      </p:sp>
    </p:spTree>
    <p:extLst>
      <p:ext uri="{BB962C8B-B14F-4D97-AF65-F5344CB8AC3E}">
        <p14:creationId xmlns:p14="http://schemas.microsoft.com/office/powerpoint/2010/main" val="428986872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4200" y="460134"/>
            <a:ext cx="10515600" cy="553998"/>
          </a:xfrm>
        </p:spPr>
        <p:txBody>
          <a:bodyPr/>
          <a:lstStyle/>
          <a:p>
            <a:r>
              <a:rPr lang="ko-kr" b="1" dirty="0">
                <a:latin typeface="Malgun Gothic" panose="020B0503020000020004" pitchFamily="34" charset="-127"/>
                <a:ea typeface="Malgun Gothic" panose="020B0503020000020004" pitchFamily="34" charset="-127"/>
              </a:rPr>
              <a:t>모바일의 탭</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7296265" cy="4776692"/>
          </a:xfrm>
        </p:spPr>
        <p:txBody>
          <a:bodyPr/>
          <a:lstStyle/>
          <a:p>
            <a:pPr marL="0" indent="0">
              <a:buNone/>
            </a:pPr>
            <a:r>
              <a:rPr lang="ko-kr" dirty="0">
                <a:latin typeface="Malgun Gothic" panose="020B0503020000020004" pitchFamily="34" charset="-127"/>
                <a:ea typeface="Malgun Gothic" panose="020B0503020000020004" pitchFamily="34" charset="-127"/>
              </a:rPr>
              <a:t>그룹 및 채널 탭은 모바일 클라이언트에서 사용할 수 있습니다.</a:t>
            </a:r>
          </a:p>
          <a:p>
            <a:pPr marL="228600" lvl="1"/>
            <a:r>
              <a:rPr lang="ko-kr" sz="2800" dirty="0">
                <a:solidFill>
                  <a:schemeClr val="tx1"/>
                </a:solidFill>
                <a:latin typeface="Malgun Gothic" panose="020B0503020000020004" pitchFamily="34" charset="-127"/>
                <a:ea typeface="Malgun Gothic" panose="020B0503020000020004" pitchFamily="34" charset="-127"/>
                <a:cs typeface="Segoe UI Semilight" panose="020B0402040204020203" pitchFamily="34" charset="0"/>
              </a:rPr>
              <a:t>모바일 지원에 대한 개발자 고려 사항: </a:t>
            </a:r>
          </a:p>
          <a:p>
            <a:pPr lvl="1"/>
            <a:r>
              <a:rPr lang="ko-kr" dirty="0">
                <a:latin typeface="Malgun Gothic" panose="020B0503020000020004" pitchFamily="34" charset="-127"/>
                <a:ea typeface="Malgun Gothic" panose="020B0503020000020004" pitchFamily="34" charset="-127"/>
              </a:rPr>
              <a:t>모바일 클라이언트에서 테스트</a:t>
            </a:r>
          </a:p>
          <a:p>
            <a:pPr lvl="1"/>
            <a:r>
              <a:rPr lang="ko-kr" dirty="0">
                <a:latin typeface="Malgun Gothic" panose="020B0503020000020004" pitchFamily="34" charset="-127"/>
                <a:ea typeface="Malgun Gothic" panose="020B0503020000020004" pitchFamily="34" charset="-127"/>
              </a:rPr>
              <a:t>반응형 설계</a:t>
            </a:r>
          </a:p>
          <a:p>
            <a:pPr lvl="1"/>
            <a:r>
              <a:rPr lang="ko-kr" dirty="0">
                <a:latin typeface="Malgun Gothic" panose="020B0503020000020004" pitchFamily="34" charset="-127"/>
                <a:ea typeface="Malgun Gothic" panose="020B0503020000020004" pitchFamily="34" charset="-127"/>
              </a:rPr>
              <a:t>인증</a:t>
            </a:r>
          </a:p>
          <a:p>
            <a:pPr lvl="1"/>
            <a:r>
              <a:rPr lang="ko-kr" dirty="0">
                <a:latin typeface="Malgun Gothic" panose="020B0503020000020004" pitchFamily="34" charset="-127"/>
                <a:ea typeface="Malgun Gothic" panose="020B0503020000020004" pitchFamily="34" charset="-127"/>
              </a:rPr>
              <a:t>낮은 대역폭 및 간헐적 연결 </a:t>
            </a:r>
          </a:p>
          <a:p>
            <a:pPr marL="228600" lvl="1"/>
            <a:r>
              <a:rPr lang="ko-kr" sz="2800" dirty="0">
                <a:solidFill>
                  <a:schemeClr val="tx1"/>
                </a:solidFill>
                <a:latin typeface="Malgun Gothic" panose="020B0503020000020004" pitchFamily="34" charset="-127"/>
                <a:ea typeface="Malgun Gothic" panose="020B0503020000020004" pitchFamily="34" charset="-127"/>
                <a:cs typeface="Segoe UI Semilight" panose="020B0402040204020203" pitchFamily="34" charset="0"/>
              </a:rPr>
              <a:t>모바일에 대한 디자인 고려 사항</a:t>
            </a:r>
          </a:p>
          <a:p>
            <a:pPr marL="228600" lvl="1"/>
            <a:r>
              <a:rPr lang="ko-kr" sz="2800" dirty="0">
                <a:solidFill>
                  <a:schemeClr val="tx1"/>
                </a:solidFill>
                <a:latin typeface="Malgun Gothic" panose="020B0503020000020004" pitchFamily="34" charset="-127"/>
                <a:ea typeface="Malgun Gothic" panose="020B0503020000020004" pitchFamily="34" charset="-127"/>
                <a:cs typeface="Segoe UI Semilight" panose="020B0402040204020203" pitchFamily="34" charset="0"/>
              </a:rPr>
              <a:t>모바일에 봇이 있는 탭</a:t>
            </a:r>
          </a:p>
          <a:p>
            <a:pPr marL="228600" lvl="1"/>
            <a:r>
              <a:rPr lang="ko-kr" sz="2800" dirty="0">
                <a:solidFill>
                  <a:schemeClr val="tx1"/>
                </a:solidFill>
                <a:latin typeface="Segoe UI Light" pitchFamily="34" charset="0"/>
                <a:cs typeface="Segoe UI Semilight" panose="020B0402040204020203" pitchFamily="34" charset="0"/>
              </a:rPr>
              <a:t>UI </a:t>
            </a:r>
            <a:r>
              <a:rPr lang="ko-kr" sz="2800" dirty="0">
                <a:solidFill>
                  <a:schemeClr val="tx1"/>
                </a:solidFill>
                <a:latin typeface="Malgun Gothic" panose="020B0503020000020004" pitchFamily="34" charset="-127"/>
                <a:ea typeface="Malgun Gothic" panose="020B0503020000020004" pitchFamily="34" charset="-127"/>
                <a:cs typeface="Segoe UI Semilight" panose="020B0402040204020203" pitchFamily="34" charset="0"/>
              </a:rPr>
              <a:t>구성 요소 </a:t>
            </a:r>
          </a:p>
          <a:p>
            <a:pPr marL="0" indent="0">
              <a:buNone/>
            </a:pPr>
            <a:endParaRPr lang="en-US" sz="2000" dirty="0">
              <a:latin typeface="+mn-lt"/>
            </a:endParaRPr>
          </a:p>
        </p:txBody>
      </p:sp>
      <p:pic>
        <p:nvPicPr>
          <p:cNvPr id="6147" name="Picture 3" descr="모바일 앱 서랍">
            <a:extLst>
              <a:ext uri="{FF2B5EF4-FFF2-40B4-BE49-F238E27FC236}">
                <a16:creationId xmlns:a16="http://schemas.microsoft.com/office/drawing/2014/main" id="{15A795DB-7F38-4463-A32A-AC33D312D0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4008" y="457200"/>
            <a:ext cx="3352800" cy="588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1037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ko-kr" b="1" dirty="0">
                <a:latin typeface="Malgun Gothic" panose="020B0503020000020004" pitchFamily="34" charset="-127"/>
                <a:ea typeface="Malgun Gothic" panose="020B0503020000020004" pitchFamily="34" charset="-127"/>
              </a:rPr>
              <a:t>데모</a:t>
            </a:r>
          </a:p>
        </p:txBody>
      </p:sp>
      <p:sp>
        <p:nvSpPr>
          <p:cNvPr id="3" name="Rectangle 2">
            <a:extLst>
              <a:ext uri="{FF2B5EF4-FFF2-40B4-BE49-F238E27FC236}">
                <a16:creationId xmlns:a16="http://schemas.microsoft.com/office/drawing/2014/main" id="{BEC37AB2-ABE2-4253-8225-E7BF1EDB068C}"/>
              </a:ext>
            </a:extLst>
          </p:cNvPr>
          <p:cNvSpPr/>
          <p:nvPr/>
        </p:nvSpPr>
        <p:spPr>
          <a:xfrm>
            <a:off x="4838717" y="3150383"/>
            <a:ext cx="6900466" cy="523220"/>
          </a:xfrm>
          <a:prstGeom prst="rect">
            <a:avLst/>
          </a:prstGeom>
        </p:spPr>
        <p:txBody>
          <a:bodyPr wrap="square" anchor="t">
            <a:spAutoFit/>
          </a:bodyPr>
          <a:lstStyle/>
          <a:p>
            <a:pPr defTabSz="932742">
              <a:spcBef>
                <a:spcPct val="20000"/>
              </a:spcBef>
              <a:buSzPct val="90000"/>
            </a:pPr>
            <a:r>
              <a:rPr lang="ko-kr" sz="2800" dirty="0">
                <a:gradFill>
                  <a:gsLst>
                    <a:gs pos="1250">
                      <a:schemeClr val="tx1"/>
                    </a:gs>
                    <a:gs pos="100000">
                      <a:schemeClr val="tx1"/>
                    </a:gs>
                  </a:gsLst>
                  <a:lin ang="5400000" scaled="0"/>
                </a:gradFill>
                <a:cs typeface="Segoe UI Semilight"/>
              </a:rPr>
              <a:t>Microsoft Teams</a:t>
            </a:r>
            <a:r>
              <a:rPr lang="ko-kr" sz="2800" dirty="0">
                <a:gradFill>
                  <a:gsLst>
                    <a:gs pos="1250">
                      <a:schemeClr val="tx1"/>
                    </a:gs>
                    <a:gs pos="100000">
                      <a:schemeClr val="tx1"/>
                    </a:gs>
                  </a:gsLst>
                  <a:lin ang="5400000" scaled="0"/>
                </a:gradFill>
                <a:latin typeface="Malgun Gothic" panose="020B0503020000020004" pitchFamily="34" charset="-127"/>
                <a:ea typeface="Malgun Gothic" panose="020B0503020000020004" pitchFamily="34" charset="-127"/>
                <a:cs typeface="Segoe UI Semilight"/>
              </a:rPr>
              <a:t>에서 탭 만들기</a:t>
            </a:r>
          </a:p>
        </p:txBody>
      </p:sp>
    </p:spTree>
    <p:extLst>
      <p:ext uri="{BB962C8B-B14F-4D97-AF65-F5344CB8AC3E}">
        <p14:creationId xmlns:p14="http://schemas.microsoft.com/office/powerpoint/2010/main" val="253898041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63652" y="3925000"/>
            <a:ext cx="9144000" cy="553998"/>
          </a:xfrm>
        </p:spPr>
        <p:txBody>
          <a:bodyPr/>
          <a:lstStyle/>
          <a:p>
            <a:r>
              <a:rPr lang="ko-kr" dirty="0"/>
              <a:t>Microsoft Teams </a:t>
            </a:r>
            <a:r>
              <a:rPr lang="ko-kr" b="1" dirty="0">
                <a:latin typeface="Malgun Gothic" panose="020B0503020000020004" pitchFamily="34" charset="-127"/>
                <a:ea typeface="Malgun Gothic" panose="020B0503020000020004" pitchFamily="34" charset="-127"/>
              </a:rPr>
              <a:t>앱</a:t>
            </a:r>
          </a:p>
        </p:txBody>
      </p:sp>
    </p:spTree>
    <p:extLst>
      <p:ext uri="{BB962C8B-B14F-4D97-AF65-F5344CB8AC3E}">
        <p14:creationId xmlns:p14="http://schemas.microsoft.com/office/powerpoint/2010/main" val="2251485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E098-5255-48FA-A9FF-2E1E08A84A8C}"/>
              </a:ext>
            </a:extLst>
          </p:cNvPr>
          <p:cNvSpPr>
            <a:spLocks noGrp="1"/>
          </p:cNvSpPr>
          <p:nvPr>
            <p:ph type="title"/>
          </p:nvPr>
        </p:nvSpPr>
        <p:spPr/>
        <p:txBody>
          <a:bodyPr/>
          <a:lstStyle/>
          <a:p>
            <a:r>
              <a:rPr lang="ko-kr" dirty="0"/>
              <a:t>Microsoft Teams</a:t>
            </a:r>
            <a:r>
              <a:rPr lang="ko-kr" b="1" dirty="0">
                <a:latin typeface="Malgun Gothic" panose="020B0503020000020004" pitchFamily="34" charset="-127"/>
                <a:ea typeface="Malgun Gothic" panose="020B0503020000020004" pitchFamily="34" charset="-127"/>
              </a:rPr>
              <a:t>의 메시징 확장</a:t>
            </a:r>
          </a:p>
        </p:txBody>
      </p:sp>
    </p:spTree>
    <p:extLst>
      <p:ext uri="{BB962C8B-B14F-4D97-AF65-F5344CB8AC3E}">
        <p14:creationId xmlns:p14="http://schemas.microsoft.com/office/powerpoint/2010/main" val="1886961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457200"/>
            <a:ext cx="11018520" cy="553998"/>
          </a:xfrm>
        </p:spPr>
        <p:txBody>
          <a:bodyPr>
            <a:normAutofit/>
          </a:bodyPr>
          <a:lstStyle/>
          <a:p>
            <a:r>
              <a:rPr lang="ko-kr" dirty="0"/>
              <a:t>Teams</a:t>
            </a:r>
            <a:r>
              <a:rPr lang="ko-kr" b="1" dirty="0">
                <a:latin typeface="Malgun Gothic" panose="020B0503020000020004" pitchFamily="34" charset="-127"/>
                <a:ea typeface="Malgun Gothic" panose="020B0503020000020004" pitchFamily="34" charset="-127"/>
              </a:rPr>
              <a:t>의 메시징 확장이란?</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a:xfrm>
            <a:off x="516272" y="1527224"/>
            <a:ext cx="5884528" cy="4665893"/>
          </a:xfrm>
        </p:spPr>
        <p:txBody>
          <a:bodyPr/>
          <a:lstStyle/>
          <a:p>
            <a:pPr marL="228600" lvl="1"/>
            <a:r>
              <a:rPr lang="ko-kr" sz="2800" dirty="0">
                <a:latin typeface="Malgun Gothic" panose="020B0503020000020004" pitchFamily="34" charset="-127"/>
                <a:ea typeface="Malgun Gothic" panose="020B0503020000020004" pitchFamily="34" charset="-127"/>
                <a:cs typeface="Segoe UI Semilight" panose="020B0402040204020203" pitchFamily="34" charset="0"/>
              </a:rPr>
              <a:t>메시징 확장을 사용하면 사용자가 서비스에 정보를 쿼리하고 정보를 서비스에 게시할 수 있습니다. </a:t>
            </a:r>
          </a:p>
          <a:p>
            <a:pPr lvl="1"/>
            <a:r>
              <a:rPr lang="ko-kr" dirty="0">
                <a:latin typeface="Malgun Gothic" panose="020B0503020000020004" pitchFamily="34" charset="-127"/>
                <a:ea typeface="Malgun Gothic" panose="020B0503020000020004" pitchFamily="34" charset="-127"/>
              </a:rPr>
              <a:t>사용자는 메시지 작성 영역 또는 명령 상자의 외부 시스템이나 메시지에서 직접 작업을 검색하거나 시작할 수 있습니다. </a:t>
            </a:r>
          </a:p>
          <a:p>
            <a:pPr lvl="1"/>
            <a:r>
              <a:rPr lang="ko-kr" dirty="0">
                <a:latin typeface="Malgun Gothic" panose="020B0503020000020004" pitchFamily="34" charset="-127"/>
                <a:ea typeface="Malgun Gothic" panose="020B0503020000020004" pitchFamily="34" charset="-127"/>
              </a:rPr>
              <a:t>그런 다음 개발자는 상호 작용 결과를 </a:t>
            </a:r>
            <a:r>
              <a:rPr lang="ko-kr" dirty="0"/>
              <a:t>Microsoft Teams </a:t>
            </a:r>
            <a:r>
              <a:rPr lang="ko-kr" dirty="0">
                <a:latin typeface="Malgun Gothic" panose="020B0503020000020004" pitchFamily="34" charset="-127"/>
                <a:ea typeface="Malgun Gothic" panose="020B0503020000020004" pitchFamily="34" charset="-127"/>
              </a:rPr>
              <a:t>클라이언트에 일반적으로 서식 있는 카드 형태로 다시 보낼 수 있습니다.</a:t>
            </a:r>
          </a:p>
          <a:p>
            <a:pPr marL="228600" lvl="1"/>
            <a:r>
              <a:rPr lang="ko-kr" sz="2800" dirty="0">
                <a:latin typeface="Malgun Gothic" panose="020B0503020000020004" pitchFamily="34" charset="-127"/>
                <a:ea typeface="Malgun Gothic" panose="020B0503020000020004" pitchFamily="34" charset="-127"/>
                <a:cs typeface="Segoe UI Semilight" panose="020B0402040204020203" pitchFamily="34" charset="0"/>
              </a:rPr>
              <a:t>검색 명령은 위치를 호출합니다.</a:t>
            </a:r>
          </a:p>
          <a:p>
            <a:pPr marL="228600" lvl="1"/>
            <a:r>
              <a:rPr lang="ko-kr" sz="2800" dirty="0">
                <a:latin typeface="Malgun Gothic" panose="020B0503020000020004" pitchFamily="34" charset="-127"/>
                <a:ea typeface="Malgun Gothic" panose="020B0503020000020004" pitchFamily="34" charset="-127"/>
                <a:cs typeface="Segoe UI Semilight" panose="020B0402040204020203" pitchFamily="34" charset="0"/>
              </a:rPr>
              <a:t>작업 명령은 위치를 호출합니다.</a:t>
            </a:r>
          </a:p>
          <a:p>
            <a:pPr marL="228600" lvl="1" indent="0">
              <a:buNone/>
            </a:pPr>
            <a:endParaRPr lang="en-US" dirty="0"/>
          </a:p>
        </p:txBody>
      </p:sp>
      <p:pic>
        <p:nvPicPr>
          <p:cNvPr id="7170" name="Picture 2" descr="위치를 호출하는 메시징 확장">
            <a:extLst>
              <a:ext uri="{FF2B5EF4-FFF2-40B4-BE49-F238E27FC236}">
                <a16:creationId xmlns:a16="http://schemas.microsoft.com/office/drawing/2014/main" id="{6AE64102-E55E-4078-A860-B53D731891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1110" y="2183364"/>
            <a:ext cx="5133331" cy="2889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761214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457200"/>
            <a:ext cx="11018520" cy="553998"/>
          </a:xfrm>
        </p:spPr>
        <p:txBody>
          <a:bodyPr>
            <a:normAutofit/>
          </a:bodyPr>
          <a:lstStyle/>
          <a:p>
            <a:r>
              <a:rPr lang="ko-kr" b="1" dirty="0">
                <a:latin typeface="Malgun Gothic" panose="020B0503020000020004" pitchFamily="34" charset="-127"/>
                <a:ea typeface="Malgun Gothic" panose="020B0503020000020004" pitchFamily="34" charset="-127"/>
              </a:rPr>
              <a:t>메시징 확장 만들기 개요</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a:xfrm>
            <a:off x="516272" y="1560474"/>
            <a:ext cx="10589532" cy="3681008"/>
          </a:xfrm>
        </p:spPr>
        <p:txBody>
          <a:bodyPr/>
          <a:lstStyle/>
          <a:p>
            <a:pPr marL="228600" lvl="1"/>
            <a:r>
              <a:rPr lang="ko-kr" sz="2800" dirty="0">
                <a:latin typeface="Malgun Gothic" panose="020B0503020000020004" pitchFamily="34" charset="-127"/>
                <a:ea typeface="Malgun Gothic" panose="020B0503020000020004" pitchFamily="34" charset="-127"/>
                <a:cs typeface="Segoe UI Semilight" panose="020B0402040204020203" pitchFamily="34" charset="0"/>
              </a:rPr>
              <a:t>메시징 확장을 만드는 단계: </a:t>
            </a:r>
          </a:p>
          <a:p>
            <a:pPr marL="428625" lvl="2" indent="0">
              <a:buNone/>
            </a:pPr>
            <a:r>
              <a:rPr lang="ko-kr" sz="2000" dirty="0"/>
              <a:t>1. </a:t>
            </a:r>
            <a:r>
              <a:rPr lang="ko-kr" sz="2000" dirty="0">
                <a:latin typeface="Malgun Gothic" panose="020B0503020000020004" pitchFamily="34" charset="-127"/>
                <a:ea typeface="Malgun Gothic" panose="020B0503020000020004" pitchFamily="34" charset="-127"/>
              </a:rPr>
              <a:t>개발 환경 준비</a:t>
            </a:r>
          </a:p>
          <a:p>
            <a:pPr marL="428625" lvl="2" indent="0">
              <a:buNone/>
            </a:pPr>
            <a:r>
              <a:rPr lang="ko-kr" sz="2000" dirty="0"/>
              <a:t>2. </a:t>
            </a:r>
            <a:r>
              <a:rPr lang="ko-kr" sz="2000" dirty="0">
                <a:latin typeface="Malgun Gothic" panose="020B0503020000020004" pitchFamily="34" charset="-127"/>
                <a:ea typeface="Malgun Gothic" panose="020B0503020000020004" pitchFamily="34" charset="-127"/>
              </a:rPr>
              <a:t>웹 서비스 생성 및 배포</a:t>
            </a:r>
            <a:r>
              <a:rPr lang="ko-kr" sz="2000" dirty="0"/>
              <a:t>(ngrok</a:t>
            </a:r>
            <a:r>
              <a:rPr lang="ko-kr" sz="2000" dirty="0">
                <a:latin typeface="Malgun Gothic" panose="020B0503020000020004" pitchFamily="34" charset="-127"/>
                <a:ea typeface="Malgun Gothic" panose="020B0503020000020004" pitchFamily="34" charset="-127"/>
              </a:rPr>
              <a:t>와 같은 터널링 서비스를 사용하여 로컬로 실행</a:t>
            </a:r>
            <a:r>
              <a:rPr lang="ko-kr" sz="2000" dirty="0"/>
              <a:t>)</a:t>
            </a:r>
          </a:p>
          <a:p>
            <a:pPr marL="428625" lvl="2" indent="0">
              <a:buNone/>
            </a:pPr>
            <a:r>
              <a:rPr lang="ko-kr" sz="2000" dirty="0"/>
              <a:t>3. Bot Framework</a:t>
            </a:r>
            <a:r>
              <a:rPr lang="ko-kr" sz="2000" dirty="0">
                <a:latin typeface="Malgun Gothic" panose="020B0503020000020004" pitchFamily="34" charset="-127"/>
                <a:ea typeface="Malgun Gothic" panose="020B0503020000020004" pitchFamily="34" charset="-127"/>
              </a:rPr>
              <a:t>에 웹 서비스 등록</a:t>
            </a:r>
          </a:p>
          <a:p>
            <a:pPr marL="428625" lvl="2" indent="0">
              <a:buNone/>
            </a:pPr>
            <a:r>
              <a:rPr lang="ko-kr" sz="2000" dirty="0"/>
              <a:t>4. </a:t>
            </a:r>
            <a:r>
              <a:rPr lang="ko-kr" sz="2000" dirty="0">
                <a:latin typeface="Malgun Gothic" panose="020B0503020000020004" pitchFamily="34" charset="-127"/>
                <a:ea typeface="Malgun Gothic" panose="020B0503020000020004" pitchFamily="34" charset="-127"/>
              </a:rPr>
              <a:t>웹 패키지 만들기</a:t>
            </a:r>
          </a:p>
          <a:p>
            <a:pPr marL="428625" lvl="2" indent="0">
              <a:buNone/>
            </a:pPr>
            <a:r>
              <a:rPr lang="ko-kr" sz="2000" dirty="0"/>
              <a:t>5. Microsoft Teams</a:t>
            </a:r>
            <a:r>
              <a:rPr lang="ko-kr" sz="2000" dirty="0">
                <a:latin typeface="Malgun Gothic" panose="020B0503020000020004" pitchFamily="34" charset="-127"/>
                <a:ea typeface="Malgun Gothic" panose="020B0503020000020004" pitchFamily="34" charset="-127"/>
              </a:rPr>
              <a:t>에 패키지 업로드</a:t>
            </a:r>
            <a:endParaRPr lang="en-US" dirty="0">
              <a:latin typeface="Malgun Gothic" panose="020B0503020000020004" pitchFamily="34" charset="-127"/>
              <a:ea typeface="Malgun Gothic" panose="020B0503020000020004" pitchFamily="34" charset="-127"/>
            </a:endParaRPr>
          </a:p>
          <a:p>
            <a:pPr marL="228600" lvl="1"/>
            <a:r>
              <a:rPr lang="ko-kr" sz="2800" dirty="0">
                <a:latin typeface="Malgun Gothic" panose="020B0503020000020004" pitchFamily="34" charset="-127"/>
                <a:ea typeface="Malgun Gothic" panose="020B0503020000020004" pitchFamily="34" charset="-127"/>
                <a:cs typeface="Segoe UI Semilight" panose="020B0402040204020203" pitchFamily="34" charset="0"/>
              </a:rPr>
              <a:t>앱 매니페스트에서 메시징 확장 정의</a:t>
            </a:r>
          </a:p>
          <a:p>
            <a:pPr marL="228600" lvl="1"/>
            <a:r>
              <a:rPr lang="ko-kr" sz="2800" dirty="0">
                <a:latin typeface="Segoe UI Semilight" panose="020B0402040204020203" pitchFamily="34" charset="0"/>
                <a:cs typeface="Segoe UI Semilight" panose="020B0402040204020203" pitchFamily="34" charset="0"/>
              </a:rPr>
              <a:t>Bot Framework</a:t>
            </a:r>
            <a:r>
              <a:rPr lang="ko-kr" sz="2800" dirty="0">
                <a:latin typeface="Malgun Gothic" panose="020B0503020000020004" pitchFamily="34" charset="-127"/>
                <a:ea typeface="Malgun Gothic" panose="020B0503020000020004" pitchFamily="34" charset="-127"/>
                <a:cs typeface="Segoe UI Semilight" panose="020B0402040204020203" pitchFamily="34" charset="0"/>
              </a:rPr>
              <a:t>에 등록 </a:t>
            </a:r>
          </a:p>
          <a:p>
            <a:pPr marL="228600" lvl="1" indent="0">
              <a:buNone/>
            </a:pPr>
            <a:endParaRPr lang="en-US" dirty="0"/>
          </a:p>
        </p:txBody>
      </p:sp>
    </p:spTree>
    <p:extLst>
      <p:ext uri="{BB962C8B-B14F-4D97-AF65-F5344CB8AC3E}">
        <p14:creationId xmlns:p14="http://schemas.microsoft.com/office/powerpoint/2010/main" val="330549818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018520" cy="553998"/>
          </a:xfrm>
        </p:spPr>
        <p:txBody>
          <a:bodyPr>
            <a:normAutofit/>
          </a:bodyPr>
          <a:lstStyle/>
          <a:p>
            <a:r>
              <a:rPr lang="ko-kr" b="1" dirty="0">
                <a:latin typeface="Malgun Gothic" panose="020B0503020000020004" pitchFamily="34" charset="-127"/>
                <a:ea typeface="Malgun Gothic" panose="020B0503020000020004" pitchFamily="34" charset="-127"/>
              </a:rPr>
              <a:t>검색 기반 메시징 확장 </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8262" y="1846044"/>
            <a:ext cx="11182559" cy="2843855"/>
          </a:xfrm>
        </p:spPr>
        <p:txBody>
          <a:bodyPr/>
          <a:lstStyle/>
          <a:p>
            <a:pPr marL="0" indent="0">
              <a:buNone/>
            </a:pPr>
            <a:r>
              <a:rPr lang="ko-kr" dirty="0">
                <a:latin typeface="Malgun Gothic" panose="020B0503020000020004" pitchFamily="34" charset="-127"/>
                <a:ea typeface="Malgun Gothic" panose="020B0503020000020004" pitchFamily="34" charset="-127"/>
              </a:rPr>
              <a:t>검색 기반 메시징 확장에는 앱 매니페스트에서 메시징 확장에 대한 명령을 정의하고 쿼리를 수신 및 응답하도록 서비스를 설정하는 작업이 포함됩니다.</a:t>
            </a:r>
          </a:p>
          <a:p>
            <a:pPr marL="228600" lvl="1"/>
            <a:r>
              <a:rPr lang="ko-kr" sz="2800" dirty="0">
                <a:latin typeface="Malgun Gothic" panose="020B0503020000020004" pitchFamily="34" charset="-127"/>
                <a:ea typeface="Malgun Gothic" panose="020B0503020000020004" pitchFamily="34" charset="-127"/>
                <a:cs typeface="Segoe UI Semilight" panose="020B0402040204020203" pitchFamily="34" charset="0"/>
              </a:rPr>
              <a:t>검색 기반 메시징 확장 명령을 정의합니다. </a:t>
            </a:r>
          </a:p>
          <a:p>
            <a:pPr marL="228600" lvl="1"/>
            <a:r>
              <a:rPr lang="ko-kr" sz="2800" dirty="0">
                <a:latin typeface="Malgun Gothic" panose="020B0503020000020004" pitchFamily="34" charset="-127"/>
                <a:ea typeface="Malgun Gothic" panose="020B0503020000020004" pitchFamily="34" charset="-127"/>
                <a:cs typeface="Segoe UI Semilight" panose="020B0402040204020203" pitchFamily="34" charset="0"/>
              </a:rPr>
              <a:t>쿼리를 수신합니다.</a:t>
            </a:r>
          </a:p>
          <a:p>
            <a:pPr marL="228600" lvl="1"/>
            <a:r>
              <a:rPr lang="ko-kr" sz="2800" dirty="0">
                <a:latin typeface="Malgun Gothic" panose="020B0503020000020004" pitchFamily="34" charset="-127"/>
                <a:ea typeface="Malgun Gothic" panose="020B0503020000020004" pitchFamily="34" charset="-127"/>
                <a:cs typeface="Segoe UI Semilight" panose="020B0402040204020203" pitchFamily="34" charset="0"/>
              </a:rPr>
              <a:t>쿼리에 대응합니다. </a:t>
            </a:r>
          </a:p>
        </p:txBody>
      </p:sp>
    </p:spTree>
    <p:extLst>
      <p:ext uri="{BB962C8B-B14F-4D97-AF65-F5344CB8AC3E}">
        <p14:creationId xmlns:p14="http://schemas.microsoft.com/office/powerpoint/2010/main" val="205455776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396908" cy="553998"/>
          </a:xfrm>
        </p:spPr>
        <p:txBody>
          <a:bodyPr>
            <a:normAutofit/>
          </a:bodyPr>
          <a:lstStyle/>
          <a:p>
            <a:r>
              <a:rPr lang="ko-kr" b="1" dirty="0">
                <a:latin typeface="Malgun Gothic" panose="020B0503020000020004" pitchFamily="34" charset="-127"/>
                <a:ea typeface="Malgun Gothic" panose="020B0503020000020004" pitchFamily="34" charset="-127"/>
              </a:rPr>
              <a:t>작업 기반 메시징 확장</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199" y="1729953"/>
            <a:ext cx="4768582" cy="5170646"/>
          </a:xfrm>
        </p:spPr>
        <p:txBody>
          <a:bodyPr/>
          <a:lstStyle/>
          <a:p>
            <a:pPr marL="0" indent="0">
              <a:buNone/>
            </a:pPr>
            <a:r>
              <a:rPr lang="ko-kr" dirty="0">
                <a:latin typeface="Malgun Gothic" panose="020B0503020000020004" pitchFamily="34" charset="-127"/>
                <a:ea typeface="Malgun Gothic" panose="020B0503020000020004" pitchFamily="34" charset="-127"/>
              </a:rPr>
              <a:t>작업 명령을 사용하면 개발자가 사용자에게 정보를 수집하거나 표시하는 모달 팝업을 제공할 수 있습니다. </a:t>
            </a:r>
          </a:p>
          <a:p>
            <a:pPr marL="228600" lvl="1"/>
            <a:r>
              <a:rPr lang="ko-kr" sz="2800" dirty="0">
                <a:latin typeface="Malgun Gothic" panose="020B0503020000020004" pitchFamily="34" charset="-127"/>
                <a:ea typeface="Malgun Gothic" panose="020B0503020000020004" pitchFamily="34" charset="-127"/>
                <a:cs typeface="Segoe UI Semilight" panose="020B0402040204020203" pitchFamily="34" charset="0"/>
              </a:rPr>
              <a:t>작업 기반 메시징 확장을 정의합니다.</a:t>
            </a:r>
          </a:p>
          <a:p>
            <a:pPr marL="228600" lvl="1"/>
            <a:r>
              <a:rPr lang="ko-kr" sz="2800" dirty="0">
                <a:latin typeface="Malgun Gothic" panose="020B0503020000020004" pitchFamily="34" charset="-127"/>
                <a:ea typeface="Malgun Gothic" panose="020B0503020000020004" pitchFamily="34" charset="-127"/>
                <a:cs typeface="Segoe UI Semilight" panose="020B0402040204020203" pitchFamily="34" charset="0"/>
              </a:rPr>
              <a:t>작업 </a:t>
            </a:r>
            <a:r>
              <a:rPr lang="ko-KR" altLang="en-US" sz="2800" dirty="0">
                <a:latin typeface="Malgun Gothic" panose="020B0503020000020004" pitchFamily="34" charset="-127"/>
                <a:ea typeface="Malgun Gothic" panose="020B0503020000020004" pitchFamily="34" charset="-127"/>
                <a:cs typeface="Segoe UI Semilight" panose="020B0402040204020203" pitchFamily="34" charset="0"/>
              </a:rPr>
              <a:t>모듈을 만들고 보냅니다</a:t>
            </a:r>
            <a:endParaRPr lang="ko-kr" altLang="en-US" sz="2800" dirty="0">
              <a:latin typeface="Malgun Gothic" panose="020B0503020000020004" pitchFamily="34" charset="-127"/>
              <a:ea typeface="Malgun Gothic" panose="020B0503020000020004" pitchFamily="34" charset="-127"/>
              <a:cs typeface="Segoe UI Semilight" panose="020B0402040204020203" pitchFamily="34" charset="0"/>
            </a:endParaRPr>
          </a:p>
          <a:p>
            <a:pPr marL="228600" lvl="1"/>
            <a:r>
              <a:rPr lang="ko-kr" sz="2800" dirty="0">
                <a:latin typeface="Malgun Gothic" panose="020B0503020000020004" pitchFamily="34" charset="-127"/>
                <a:ea typeface="Malgun Gothic" panose="020B0503020000020004" pitchFamily="34" charset="-127"/>
                <a:cs typeface="Segoe UI Semilight" panose="020B0402040204020203" pitchFamily="34" charset="0"/>
              </a:rPr>
              <a:t>제출 작업에 대응합니다.</a:t>
            </a:r>
          </a:p>
          <a:p>
            <a:pPr marL="0" indent="0">
              <a:buNone/>
            </a:pPr>
            <a:endParaRPr lang="en-US" dirty="0">
              <a:latin typeface="Malgun Gothic" panose="020B0503020000020004" pitchFamily="34" charset="-127"/>
              <a:ea typeface="Malgun Gothic" panose="020B0503020000020004" pitchFamily="34" charset="-127"/>
            </a:endParaRPr>
          </a:p>
          <a:p>
            <a:pPr marL="0" indent="0">
              <a:buNone/>
            </a:pPr>
            <a:endParaRPr lang="en-US" dirty="0">
              <a:latin typeface="Malgun Gothic" panose="020B0503020000020004" pitchFamily="34" charset="-127"/>
              <a:ea typeface="Malgun Gothic" panose="020B0503020000020004" pitchFamily="34" charset="-127"/>
            </a:endParaRPr>
          </a:p>
        </p:txBody>
      </p:sp>
      <p:pic>
        <p:nvPicPr>
          <p:cNvPr id="9218" name="Picture 2" descr="메시징 확장 작업 명령 작업 모듈">
            <a:extLst>
              <a:ext uri="{FF2B5EF4-FFF2-40B4-BE49-F238E27FC236}">
                <a16:creationId xmlns:a16="http://schemas.microsoft.com/office/drawing/2014/main" id="{4FB3A1D9-8FBE-492E-9120-F45DA452FD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9281" y="1835586"/>
            <a:ext cx="6326872" cy="3561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603110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ko-kr" b="1" dirty="0">
                <a:latin typeface="Malgun Gothic" panose="020B0503020000020004" pitchFamily="34" charset="-127"/>
                <a:ea typeface="Malgun Gothic" panose="020B0503020000020004" pitchFamily="34" charset="-127"/>
              </a:rPr>
              <a:t>데모</a:t>
            </a:r>
          </a:p>
        </p:txBody>
      </p:sp>
      <p:sp>
        <p:nvSpPr>
          <p:cNvPr id="3" name="Rectangle 2">
            <a:extLst>
              <a:ext uri="{FF2B5EF4-FFF2-40B4-BE49-F238E27FC236}">
                <a16:creationId xmlns:a16="http://schemas.microsoft.com/office/drawing/2014/main" id="{BEC37AB2-ABE2-4253-8225-E7BF1EDB068C}"/>
              </a:ext>
            </a:extLst>
          </p:cNvPr>
          <p:cNvSpPr/>
          <p:nvPr/>
        </p:nvSpPr>
        <p:spPr>
          <a:xfrm>
            <a:off x="5114104" y="3150383"/>
            <a:ext cx="5291192" cy="954107"/>
          </a:xfrm>
          <a:prstGeom prst="rect">
            <a:avLst/>
          </a:prstGeom>
        </p:spPr>
        <p:txBody>
          <a:bodyPr wrap="square" anchor="t">
            <a:spAutoFit/>
          </a:bodyPr>
          <a:lstStyle/>
          <a:p>
            <a:pPr defTabSz="932742">
              <a:spcBef>
                <a:spcPct val="20000"/>
              </a:spcBef>
              <a:buSzPct val="90000"/>
            </a:pPr>
            <a:r>
              <a:rPr lang="ko-kr" sz="2800" dirty="0">
                <a:gradFill>
                  <a:gsLst>
                    <a:gs pos="1250">
                      <a:schemeClr val="tx1"/>
                    </a:gs>
                    <a:gs pos="100000">
                      <a:schemeClr val="tx1"/>
                    </a:gs>
                  </a:gsLst>
                  <a:lin ang="5400000" scaled="0"/>
                </a:gradFill>
                <a:cs typeface="Segoe UI Semilight"/>
              </a:rPr>
              <a:t>Microsoft Teams</a:t>
            </a:r>
            <a:r>
              <a:rPr lang="ko-kr" sz="2800" dirty="0">
                <a:gradFill>
                  <a:gsLst>
                    <a:gs pos="1250">
                      <a:schemeClr val="tx1"/>
                    </a:gs>
                    <a:gs pos="100000">
                      <a:schemeClr val="tx1"/>
                    </a:gs>
                  </a:gsLst>
                  <a:lin ang="5400000" scaled="0"/>
                </a:gradFill>
                <a:latin typeface="Malgun Gothic" panose="020B0503020000020004" pitchFamily="34" charset="-127"/>
                <a:ea typeface="Malgun Gothic" panose="020B0503020000020004" pitchFamily="34" charset="-127"/>
                <a:cs typeface="Segoe UI Semilight"/>
              </a:rPr>
              <a:t>의 메시징 확장 이해</a:t>
            </a:r>
          </a:p>
        </p:txBody>
      </p:sp>
    </p:spTree>
    <p:extLst>
      <p:ext uri="{BB962C8B-B14F-4D97-AF65-F5344CB8AC3E}">
        <p14:creationId xmlns:p14="http://schemas.microsoft.com/office/powerpoint/2010/main" val="398239459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E098-5255-48FA-A9FF-2E1E08A84A8C}"/>
              </a:ext>
            </a:extLst>
          </p:cNvPr>
          <p:cNvSpPr>
            <a:spLocks noGrp="1"/>
          </p:cNvSpPr>
          <p:nvPr>
            <p:ph type="title"/>
          </p:nvPr>
        </p:nvSpPr>
        <p:spPr>
          <a:xfrm>
            <a:off x="615022" y="3894178"/>
            <a:ext cx="9144000" cy="553998"/>
          </a:xfrm>
        </p:spPr>
        <p:txBody>
          <a:bodyPr/>
          <a:lstStyle/>
          <a:p>
            <a:r>
              <a:rPr lang="ko-kr" dirty="0"/>
              <a:t>Microsoft Teams</a:t>
            </a:r>
            <a:r>
              <a:rPr lang="ko-kr" b="1" dirty="0">
                <a:latin typeface="Malgun Gothic" panose="020B0503020000020004" pitchFamily="34" charset="-127"/>
                <a:ea typeface="Malgun Gothic" panose="020B0503020000020004" pitchFamily="34" charset="-127"/>
              </a:rPr>
              <a:t>의 대화 봇</a:t>
            </a:r>
          </a:p>
        </p:txBody>
      </p:sp>
    </p:spTree>
    <p:extLst>
      <p:ext uri="{BB962C8B-B14F-4D97-AF65-F5344CB8AC3E}">
        <p14:creationId xmlns:p14="http://schemas.microsoft.com/office/powerpoint/2010/main" val="3742510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457200"/>
            <a:ext cx="11018520" cy="553998"/>
          </a:xfrm>
        </p:spPr>
        <p:txBody>
          <a:bodyPr>
            <a:normAutofit/>
          </a:bodyPr>
          <a:lstStyle/>
          <a:p>
            <a:r>
              <a:rPr lang="ko-kr" dirty="0"/>
              <a:t>Teams</a:t>
            </a:r>
            <a:r>
              <a:rPr lang="ko-kr" b="1" dirty="0">
                <a:latin typeface="Malgun Gothic" panose="020B0503020000020004" pitchFamily="34" charset="-127"/>
                <a:ea typeface="Malgun Gothic" panose="020B0503020000020004" pitchFamily="34" charset="-127"/>
              </a:rPr>
              <a:t>의 봇 개요</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a:xfrm>
            <a:off x="659597" y="1360336"/>
            <a:ext cx="5574948" cy="4567404"/>
          </a:xfrm>
        </p:spPr>
        <p:txBody>
          <a:bodyPr/>
          <a:lstStyle/>
          <a:p>
            <a:r>
              <a:rPr lang="ko-kr" dirty="0">
                <a:latin typeface="Malgun Gothic" panose="020B0503020000020004" pitchFamily="34" charset="-127"/>
                <a:ea typeface="Malgun Gothic" panose="020B0503020000020004" pitchFamily="34" charset="-127"/>
              </a:rPr>
              <a:t>봇은 사용자가 대화식으로 상호 작용하는 앱입니다. </a:t>
            </a:r>
          </a:p>
          <a:p>
            <a:r>
              <a:rPr lang="ko-kr" dirty="0">
                <a:latin typeface="Malgun Gothic" panose="020B0503020000020004" pitchFamily="34" charset="-127"/>
                <a:ea typeface="Malgun Gothic" panose="020B0503020000020004" pitchFamily="34" charset="-127"/>
              </a:rPr>
              <a:t>사용자는 텍스트 또는 그래픽을 입력하거나 음성을 사용할 수 있습니다. </a:t>
            </a:r>
          </a:p>
          <a:p>
            <a:r>
              <a:rPr lang="ko-kr" dirty="0">
                <a:latin typeface="Malgun Gothic" panose="020B0503020000020004" pitchFamily="34" charset="-127"/>
                <a:ea typeface="Malgun Gothic" panose="020B0503020000020004" pitchFamily="34" charset="-127"/>
              </a:rPr>
              <a:t>사용자와 봇 간의 모든 상호 작용은 활동 개체를 생성합니다. </a:t>
            </a:r>
          </a:p>
          <a:p>
            <a:r>
              <a:rPr lang="ko-kr" dirty="0"/>
              <a:t>Bot Framework Service</a:t>
            </a:r>
            <a:r>
              <a:rPr lang="ko-kr" dirty="0">
                <a:latin typeface="Malgun Gothic" panose="020B0503020000020004" pitchFamily="34" charset="-127"/>
                <a:ea typeface="Malgun Gothic" panose="020B0503020000020004" pitchFamily="34" charset="-127"/>
              </a:rPr>
              <a:t>는 사용자의 채널과 봇 간에 활동 개체를 보냅니다. </a:t>
            </a:r>
          </a:p>
        </p:txBody>
      </p:sp>
      <p:pic>
        <p:nvPicPr>
          <p:cNvPr id="10242" name="Picture 2" descr="FAQ Plus gif">
            <a:extLst>
              <a:ext uri="{FF2B5EF4-FFF2-40B4-BE49-F238E27FC236}">
                <a16:creationId xmlns:a16="http://schemas.microsoft.com/office/drawing/2014/main" id="{E5649B2C-1DF5-4CF8-B93A-57875FC67B4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557035" y="1845425"/>
            <a:ext cx="5240061" cy="3000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424507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457200"/>
            <a:ext cx="11018520" cy="553998"/>
          </a:xfrm>
        </p:spPr>
        <p:txBody>
          <a:bodyPr>
            <a:normAutofit/>
          </a:bodyPr>
          <a:lstStyle/>
          <a:p>
            <a:r>
              <a:rPr lang="ko-kr" dirty="0"/>
              <a:t>Teams</a:t>
            </a:r>
            <a:r>
              <a:rPr lang="ko-kr" b="1" dirty="0">
                <a:latin typeface="Malgun Gothic" panose="020B0503020000020004" pitchFamily="34" charset="-127"/>
                <a:ea typeface="Malgun Gothic" panose="020B0503020000020004" pitchFamily="34" charset="-127"/>
              </a:rPr>
              <a:t>의 봇 개요</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a:xfrm>
            <a:off x="659597" y="1526586"/>
            <a:ext cx="10695588" cy="3520964"/>
          </a:xfrm>
        </p:spPr>
        <p:txBody>
          <a:bodyPr/>
          <a:lstStyle/>
          <a:p>
            <a:pPr marL="0" indent="0">
              <a:buNone/>
            </a:pPr>
            <a:r>
              <a:rPr lang="ko-kr" dirty="0">
                <a:latin typeface="Segoe UI" panose="020B0502040204020203" pitchFamily="34" charset="0"/>
                <a:cs typeface="Segoe UI" panose="020B0502040204020203" pitchFamily="34" charset="0"/>
              </a:rPr>
              <a:t>Teams </a:t>
            </a:r>
            <a:r>
              <a:rPr lang="ko-kr" dirty="0">
                <a:latin typeface="Malgun Gothic" panose="020B0503020000020004" pitchFamily="34" charset="-127"/>
                <a:ea typeface="Malgun Gothic" panose="020B0503020000020004" pitchFamily="34" charset="-127"/>
              </a:rPr>
              <a:t>앱의 대화 봇을 사용하면 사용자가 텍스트, 대화형 카드 및 작업 모듈을 통해 웹 서비스와 상호 작용할 수 있습니다.</a:t>
            </a:r>
          </a:p>
          <a:p>
            <a:r>
              <a:rPr lang="ko-kr" dirty="0">
                <a:latin typeface="Malgun Gothic" panose="020B0503020000020004" pitchFamily="34" charset="-127"/>
                <a:ea typeface="Malgun Gothic" panose="020B0503020000020004" pitchFamily="34" charset="-127"/>
              </a:rPr>
              <a:t>대화 유형:</a:t>
            </a:r>
          </a:p>
          <a:p>
            <a:pPr marL="571500" lvl="1" indent="-342900">
              <a:buFont typeface="Arial" panose="020B0604020202020204" pitchFamily="34" charset="0"/>
              <a:buChar char="•"/>
            </a:pPr>
            <a:r>
              <a:rPr lang="ko-kr" dirty="0">
                <a:latin typeface="Malgun Gothic" panose="020B0503020000020004" pitchFamily="34" charset="-127"/>
                <a:ea typeface="Malgun Gothic" panose="020B0503020000020004" pitchFamily="34" charset="-127"/>
                <a:cs typeface="Segoe UI" panose="020B0502040204020203" pitchFamily="34" charset="0"/>
              </a:rPr>
              <a:t>채널에서</a:t>
            </a:r>
          </a:p>
          <a:p>
            <a:pPr marL="571500" lvl="1" indent="-342900">
              <a:buFont typeface="Arial" panose="020B0604020202020204" pitchFamily="34" charset="0"/>
              <a:buChar char="•"/>
            </a:pPr>
            <a:r>
              <a:rPr lang="ko-kr" dirty="0">
                <a:latin typeface="Malgun Gothic" panose="020B0503020000020004" pitchFamily="34" charset="-127"/>
                <a:ea typeface="Malgun Gothic" panose="020B0503020000020004" pitchFamily="34" charset="-127"/>
                <a:cs typeface="Segoe UI" panose="020B0502040204020203" pitchFamily="34" charset="0"/>
              </a:rPr>
              <a:t>그룹 채팅에서</a:t>
            </a:r>
          </a:p>
          <a:p>
            <a:pPr marL="571500" lvl="1" indent="-342900">
              <a:buFont typeface="Arial" panose="020B0604020202020204" pitchFamily="34" charset="0"/>
              <a:buChar char="•"/>
            </a:pPr>
            <a:r>
              <a:rPr lang="ko-kr" dirty="0">
                <a:latin typeface="Malgun Gothic" panose="020B0503020000020004" pitchFamily="34" charset="-127"/>
                <a:ea typeface="Malgun Gothic" panose="020B0503020000020004" pitchFamily="34" charset="-127"/>
                <a:cs typeface="Segoe UI" panose="020B0502040204020203" pitchFamily="34" charset="0"/>
              </a:rPr>
              <a:t>일대일 채팅에서 </a:t>
            </a:r>
          </a:p>
          <a:p>
            <a:r>
              <a:rPr lang="ko-kr" dirty="0"/>
              <a:t>Teams </a:t>
            </a:r>
            <a:r>
              <a:rPr lang="ko-kr" dirty="0">
                <a:latin typeface="Malgun Gothic" panose="020B0503020000020004" pitchFamily="34" charset="-127"/>
                <a:ea typeface="Malgun Gothic" panose="020B0503020000020004" pitchFamily="34" charset="-127"/>
              </a:rPr>
              <a:t>앱 봇 시나리오</a:t>
            </a:r>
          </a:p>
          <a:p>
            <a:endParaRPr lang="en-US" dirty="0"/>
          </a:p>
        </p:txBody>
      </p:sp>
    </p:spTree>
    <p:extLst>
      <p:ext uri="{BB962C8B-B14F-4D97-AF65-F5344CB8AC3E}">
        <p14:creationId xmlns:p14="http://schemas.microsoft.com/office/powerpoint/2010/main" val="221749569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018520" cy="553998"/>
          </a:xfrm>
        </p:spPr>
        <p:txBody>
          <a:bodyPr>
            <a:normAutofit/>
          </a:bodyPr>
          <a:lstStyle/>
          <a:p>
            <a:r>
              <a:rPr lang="ko-kr" b="1" dirty="0">
                <a:latin typeface="Malgun Gothic" panose="020B0503020000020004" pitchFamily="34" charset="-127"/>
                <a:ea typeface="Malgun Gothic" panose="020B0503020000020004" pitchFamily="34" charset="-127"/>
              </a:rPr>
              <a:t>봇 대화 기본 사항</a:t>
            </a:r>
          </a:p>
        </p:txBody>
      </p:sp>
      <p:sp>
        <p:nvSpPr>
          <p:cNvPr id="8" name="Text Placeholder 2">
            <a:extLst>
              <a:ext uri="{FF2B5EF4-FFF2-40B4-BE49-F238E27FC236}">
                <a16:creationId xmlns:a16="http://schemas.microsoft.com/office/drawing/2014/main" id="{A186BC63-7B5E-4481-8EA0-1E40DB925EA5}"/>
              </a:ext>
            </a:extLst>
          </p:cNvPr>
          <p:cNvSpPr>
            <a:spLocks noGrp="1"/>
          </p:cNvSpPr>
          <p:nvPr>
            <p:ph type="body" sz="quarter" idx="10"/>
          </p:nvPr>
        </p:nvSpPr>
        <p:spPr>
          <a:xfrm>
            <a:off x="584200" y="1435497"/>
            <a:ext cx="5036954" cy="3705630"/>
          </a:xfrm>
        </p:spPr>
        <p:txBody>
          <a:bodyPr>
            <a:normAutofit/>
          </a:bodyPr>
          <a:lstStyle/>
          <a:p>
            <a:pPr marL="0" lvl="1" indent="0">
              <a:buNone/>
            </a:pPr>
            <a:r>
              <a:rPr lang="ko-kr" sz="2800" dirty="0">
                <a:latin typeface="Malgun Gothic" panose="020B0503020000020004" pitchFamily="34" charset="-127"/>
                <a:ea typeface="Malgun Gothic" panose="020B0503020000020004" pitchFamily="34" charset="-127"/>
                <a:cs typeface="Segoe UI" panose="020B0502040204020203" pitchFamily="34" charset="0"/>
              </a:rPr>
              <a:t>기본 대화는 봇이 </a:t>
            </a:r>
            <a:r>
              <a:rPr lang="ko-kr" sz="2800" dirty="0">
                <a:latin typeface="Segoe UI" panose="020B0502040204020203" pitchFamily="34" charset="0"/>
                <a:cs typeface="Segoe UI" panose="020B0502040204020203" pitchFamily="34" charset="0"/>
              </a:rPr>
              <a:t>Teams </a:t>
            </a:r>
            <a:r>
              <a:rPr lang="ko-kr" altLang="en-US" sz="2800" dirty="0">
                <a:latin typeface="Malgun Gothic" panose="020B0503020000020004" pitchFamily="34" charset="-127"/>
                <a:ea typeface="Malgun Gothic" panose="020B0503020000020004" pitchFamily="34" charset="-127"/>
                <a:cs typeface="Segoe UI" panose="020B0502040204020203" pitchFamily="34" charset="0"/>
              </a:rPr>
              <a:t>및 다른 채널과 통신하도록 해</a:t>
            </a:r>
            <a:r>
              <a:rPr lang="th-TH" altLang="ko-KR" sz="2800" dirty="0">
                <a:latin typeface="Malgun Gothic" panose="020B0503020000020004" pitchFamily="34" charset="-127"/>
                <a:ea typeface="Malgun Gothic" panose="020B0503020000020004" pitchFamily="34" charset="-127"/>
                <a:cs typeface="Segoe UI" panose="020B0502040204020203" pitchFamily="34" charset="0"/>
              </a:rPr>
              <a:t> </a:t>
            </a:r>
            <a:r>
              <a:rPr lang="ko-kr" altLang="en-US" sz="2800" dirty="0">
                <a:latin typeface="Malgun Gothic" panose="020B0503020000020004" pitchFamily="34" charset="-127"/>
                <a:ea typeface="Malgun Gothic" panose="020B0503020000020004" pitchFamily="34" charset="-127"/>
                <a:cs typeface="Segoe UI" panose="020B0502040204020203" pitchFamily="34" charset="0"/>
              </a:rPr>
              <a:t>주는 단일 </a:t>
            </a:r>
            <a:r>
              <a:rPr lang="ko-kr" sz="2800" dirty="0">
                <a:latin typeface="Segoe UI" panose="020B0502040204020203" pitchFamily="34" charset="0"/>
                <a:cs typeface="Segoe UI" panose="020B0502040204020203" pitchFamily="34" charset="0"/>
              </a:rPr>
              <a:t>REST API</a:t>
            </a:r>
            <a:r>
              <a:rPr lang="ko-kr" altLang="en-US" sz="2800" dirty="0">
                <a:latin typeface="Malgun Gothic" panose="020B0503020000020004" pitchFamily="34" charset="-127"/>
                <a:ea typeface="Malgun Gothic" panose="020B0503020000020004" pitchFamily="34" charset="-127"/>
                <a:cs typeface="Segoe UI" panose="020B0502040204020203" pitchFamily="34" charset="0"/>
              </a:rPr>
              <a:t>인</a:t>
            </a:r>
            <a:r>
              <a:rPr lang="ko-kr" sz="2800" dirty="0">
                <a:latin typeface="Segoe UI" panose="020B0502040204020203" pitchFamily="34" charset="0"/>
                <a:cs typeface="Segoe UI" panose="020B0502040204020203" pitchFamily="34" charset="0"/>
              </a:rPr>
              <a:t> Bot Framework Connector</a:t>
            </a:r>
            <a:r>
              <a:rPr lang="ko-kr" sz="2800" dirty="0">
                <a:latin typeface="Malgun Gothic" panose="020B0503020000020004" pitchFamily="34" charset="-127"/>
                <a:ea typeface="Malgun Gothic" panose="020B0503020000020004" pitchFamily="34" charset="-127"/>
                <a:cs typeface="Segoe UI" panose="020B0502040204020203" pitchFamily="34" charset="0"/>
              </a:rPr>
              <a:t>를 통해 처리됩니다. </a:t>
            </a:r>
          </a:p>
          <a:p>
            <a:pPr marL="228600" lvl="1"/>
            <a:r>
              <a:rPr lang="ko-kr" sz="2800" dirty="0">
                <a:latin typeface="Malgun Gothic" panose="020B0503020000020004" pitchFamily="34" charset="-127"/>
                <a:ea typeface="Malgun Gothic" panose="020B0503020000020004" pitchFamily="34" charset="-127"/>
                <a:cs typeface="Segoe UI Semilight" panose="020B0402040204020203" pitchFamily="34" charset="0"/>
              </a:rPr>
              <a:t>메시지 내용</a:t>
            </a:r>
          </a:p>
          <a:p>
            <a:pPr marL="228600" lvl="1"/>
            <a:r>
              <a:rPr lang="ko-kr" sz="2800" dirty="0">
                <a:latin typeface="Malgun Gothic" panose="020B0503020000020004" pitchFamily="34" charset="-127"/>
                <a:ea typeface="Malgun Gothic" panose="020B0503020000020004" pitchFamily="34" charset="-127"/>
                <a:cs typeface="Segoe UI Semilight" panose="020B0402040204020203" pitchFamily="34" charset="0"/>
              </a:rPr>
              <a:t>메시지 수신</a:t>
            </a:r>
          </a:p>
          <a:p>
            <a:pPr marL="228600" lvl="1"/>
            <a:r>
              <a:rPr lang="ko-kr" sz="2800" dirty="0">
                <a:latin typeface="Malgun Gothic" panose="020B0503020000020004" pitchFamily="34" charset="-127"/>
                <a:ea typeface="Malgun Gothic" panose="020B0503020000020004" pitchFamily="34" charset="-127"/>
                <a:cs typeface="Segoe UI Semilight" panose="020B0402040204020203" pitchFamily="34" charset="0"/>
              </a:rPr>
              <a:t>메시지 보내기 </a:t>
            </a:r>
          </a:p>
        </p:txBody>
      </p:sp>
      <p:pic>
        <p:nvPicPr>
          <p:cNvPr id="9" name="Picture 2" descr="FAQ Plus gif">
            <a:extLst>
              <a:ext uri="{FF2B5EF4-FFF2-40B4-BE49-F238E27FC236}">
                <a16:creationId xmlns:a16="http://schemas.microsoft.com/office/drawing/2014/main" id="{7516844B-72B4-44C5-AFB3-94315747CC61}"/>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904551" y="1471835"/>
            <a:ext cx="5892546" cy="3373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871111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80DFBD-A83F-49FB-B188-35062FBFED6D}"/>
              </a:ext>
            </a:extLst>
          </p:cNvPr>
          <p:cNvSpPr>
            <a:spLocks noGrp="1"/>
          </p:cNvSpPr>
          <p:nvPr>
            <p:ph type="title"/>
          </p:nvPr>
        </p:nvSpPr>
        <p:spPr/>
        <p:txBody>
          <a:bodyPr/>
          <a:lstStyle/>
          <a:p>
            <a:r>
              <a:rPr lang="ko-kr" dirty="0">
                <a:cs typeface="Segoe UI"/>
              </a:rPr>
              <a:t>Microsoft Teams </a:t>
            </a:r>
            <a:r>
              <a:rPr lang="ko-kr" b="1" dirty="0">
                <a:latin typeface="Malgun Gothic" panose="020B0503020000020004" pitchFamily="34" charset="-127"/>
                <a:ea typeface="Malgun Gothic" panose="020B0503020000020004" pitchFamily="34" charset="-127"/>
                <a:cs typeface="Segoe UI"/>
              </a:rPr>
              <a:t>앱의 구성 요소</a:t>
            </a:r>
          </a:p>
        </p:txBody>
      </p:sp>
      <p:sp>
        <p:nvSpPr>
          <p:cNvPr id="2" name="TextBox 1">
            <a:extLst>
              <a:ext uri="{FF2B5EF4-FFF2-40B4-BE49-F238E27FC236}">
                <a16:creationId xmlns:a16="http://schemas.microsoft.com/office/drawing/2014/main" id="{375670F9-30AC-48A1-B695-91B2EC5E5945}"/>
              </a:ext>
            </a:extLst>
          </p:cNvPr>
          <p:cNvSpPr txBox="1"/>
          <p:nvPr/>
        </p:nvSpPr>
        <p:spPr>
          <a:xfrm>
            <a:off x="678024" y="1331167"/>
            <a:ext cx="10282335" cy="4308872"/>
          </a:xfrm>
          <a:prstGeom prst="rect">
            <a:avLst/>
          </a:prstGeom>
          <a:noFill/>
        </p:spPr>
        <p:txBody>
          <a:bodyPr wrap="square" lIns="0" tIns="0" rIns="0" bIns="0" rtlCol="0">
            <a:spAutoFit/>
          </a:bodyPr>
          <a:lstStyle/>
          <a:p>
            <a:pPr defTabSz="932742">
              <a:spcBef>
                <a:spcPct val="20000"/>
              </a:spcBef>
              <a:buSzPct val="90000"/>
            </a:pPr>
            <a:r>
              <a:rPr lang="ko-kr" sz="2800" dirty="0">
                <a:gradFill>
                  <a:gsLst>
                    <a:gs pos="1250">
                      <a:schemeClr val="tx1"/>
                    </a:gs>
                    <a:gs pos="100000">
                      <a:schemeClr val="tx1"/>
                    </a:gs>
                  </a:gsLst>
                  <a:lin ang="5400000" scaled="0"/>
                </a:gradFill>
                <a:cs typeface="Segoe UI Semilight" panose="020B0402040204020203" pitchFamily="34" charset="0"/>
              </a:rPr>
              <a:t>Microsoft Teams </a:t>
            </a:r>
            <a:r>
              <a:rPr lang="ko-kr" sz="2800" dirty="0">
                <a:gradFill>
                  <a:gsLst>
                    <a:gs pos="1250">
                      <a:schemeClr val="tx1"/>
                    </a:gs>
                    <a:gs pos="100000">
                      <a:schemeClr val="tx1"/>
                    </a:gs>
                  </a:gsLst>
                  <a:lin ang="5400000" scaled="0"/>
                </a:gradFill>
                <a:latin typeface="Malgun Gothic" panose="020B0503020000020004" pitchFamily="34" charset="-127"/>
                <a:ea typeface="Malgun Gothic" panose="020B0503020000020004" pitchFamily="34" charset="-127"/>
                <a:cs typeface="Segoe UI Semilight" panose="020B0402040204020203" pitchFamily="34" charset="0"/>
              </a:rPr>
              <a:t>앱은 다음과 같은 세 가지 기본 요소로 구성됩니다. </a:t>
            </a:r>
            <a:endParaRPr lang="en-US" sz="2800" dirty="0">
              <a:gradFill>
                <a:gsLst>
                  <a:gs pos="2917">
                    <a:schemeClr val="tx1"/>
                  </a:gs>
                  <a:gs pos="30000">
                    <a:schemeClr val="tx1"/>
                  </a:gs>
                </a:gsLst>
                <a:lin ang="5400000" scaled="0"/>
              </a:gradFill>
              <a:latin typeface="Malgun Gothic" panose="020B0503020000020004" pitchFamily="34" charset="-127"/>
              <a:ea typeface="Malgun Gothic" panose="020B0503020000020004" pitchFamily="34" charset="-127"/>
            </a:endParaRPr>
          </a:p>
          <a:p>
            <a:pPr marL="457200" lvl="1" indent="-228600" defTabSz="932742">
              <a:spcBef>
                <a:spcPct val="20000"/>
              </a:spcBef>
              <a:buSzPct val="90000"/>
              <a:buFont typeface="Wingdings" panose="05000000000000000000" pitchFamily="2" charset="2"/>
              <a:buChar char=""/>
            </a:pPr>
            <a:r>
              <a:rPr lang="ko-kr" sz="2800" dirty="0">
                <a:gradFill>
                  <a:gsLst>
                    <a:gs pos="1250">
                      <a:schemeClr val="tx1"/>
                    </a:gs>
                    <a:gs pos="100000">
                      <a:schemeClr val="tx1"/>
                    </a:gs>
                  </a:gsLst>
                  <a:lin ang="5400000" scaled="0"/>
                </a:gradFill>
                <a:latin typeface="+mj-lt"/>
              </a:rPr>
              <a:t>Microsoft Teams </a:t>
            </a:r>
            <a:r>
              <a:rPr lang="ko-kr" sz="2800" dirty="0">
                <a:gradFill>
                  <a:gsLst>
                    <a:gs pos="1250">
                      <a:schemeClr val="tx1"/>
                    </a:gs>
                    <a:gs pos="100000">
                      <a:schemeClr val="tx1"/>
                    </a:gs>
                  </a:gsLst>
                  <a:lin ang="5400000" scaled="0"/>
                </a:gradFill>
                <a:latin typeface="Malgun Gothic" panose="020B0503020000020004" pitchFamily="34" charset="-127"/>
                <a:ea typeface="Malgun Gothic" panose="020B0503020000020004" pitchFamily="34" charset="-127"/>
              </a:rPr>
              <a:t>클라이언트(웹, 데스크톱 또는 모바일)는 사용자가 상호 작용하는 확장 지점 및 UI 요소를 제공합니다. </a:t>
            </a:r>
          </a:p>
          <a:p>
            <a:pPr marL="457200" lvl="1" indent="-228600" defTabSz="932742">
              <a:spcBef>
                <a:spcPct val="20000"/>
              </a:spcBef>
              <a:buSzPct val="90000"/>
              <a:buFont typeface="Wingdings" panose="05000000000000000000" pitchFamily="2" charset="2"/>
              <a:buChar char=""/>
            </a:pPr>
            <a:r>
              <a:rPr lang="ko-kr" sz="2800" dirty="0">
                <a:gradFill>
                  <a:gsLst>
                    <a:gs pos="1250">
                      <a:schemeClr val="tx1"/>
                    </a:gs>
                    <a:gs pos="100000">
                      <a:schemeClr val="tx1"/>
                    </a:gs>
                  </a:gsLst>
                  <a:lin ang="5400000" scaled="0"/>
                </a:gradFill>
                <a:latin typeface="+mj-lt"/>
              </a:rPr>
              <a:t>Teams </a:t>
            </a:r>
            <a:r>
              <a:rPr lang="ko-kr" sz="2800" dirty="0">
                <a:gradFill>
                  <a:gsLst>
                    <a:gs pos="1250">
                      <a:schemeClr val="tx1"/>
                    </a:gs>
                    <a:gs pos="100000">
                      <a:schemeClr val="tx1"/>
                    </a:gs>
                  </a:gsLst>
                  <a:lin ang="5400000" scaled="0"/>
                </a:gradFill>
                <a:latin typeface="Malgun Gothic" panose="020B0503020000020004" pitchFamily="34" charset="-127"/>
                <a:ea typeface="Malgun Gothic" panose="020B0503020000020004" pitchFamily="34" charset="-127"/>
              </a:rPr>
              <a:t>앱 패키지는 사용자가 설치하는 앱을 만듭니다. </a:t>
            </a:r>
          </a:p>
          <a:p>
            <a:pPr marL="914384" lvl="2" indent="-228600" defTabSz="932742">
              <a:spcBef>
                <a:spcPct val="20000"/>
              </a:spcBef>
              <a:buSzPct val="90000"/>
              <a:buFont typeface="Wingdings" panose="05000000000000000000" pitchFamily="2" charset="2"/>
              <a:buChar char=""/>
            </a:pPr>
            <a:r>
              <a:rPr lang="ko-kr" sz="2800" dirty="0">
                <a:gradFill>
                  <a:gsLst>
                    <a:gs pos="1250">
                      <a:schemeClr val="tx1"/>
                    </a:gs>
                    <a:gs pos="100000">
                      <a:schemeClr val="tx1"/>
                    </a:gs>
                  </a:gsLst>
                  <a:lin ang="5400000" scaled="0"/>
                </a:gradFill>
                <a:latin typeface="Malgun Gothic" panose="020B0503020000020004" pitchFamily="34" charset="-127"/>
                <a:ea typeface="Malgun Gothic" panose="020B0503020000020004" pitchFamily="34" charset="-127"/>
              </a:rPr>
              <a:t>매니페스트 파일</a:t>
            </a:r>
          </a:p>
          <a:p>
            <a:pPr marL="914384" lvl="2" indent="-228600" defTabSz="932742">
              <a:spcBef>
                <a:spcPct val="20000"/>
              </a:spcBef>
              <a:buSzPct val="90000"/>
              <a:buFont typeface="Wingdings" panose="05000000000000000000" pitchFamily="2" charset="2"/>
              <a:buChar char=""/>
            </a:pPr>
            <a:r>
              <a:rPr lang="ko-kr" sz="2800" dirty="0">
                <a:gradFill>
                  <a:gsLst>
                    <a:gs pos="1250">
                      <a:schemeClr val="tx1"/>
                    </a:gs>
                    <a:gs pos="100000">
                      <a:schemeClr val="tx1"/>
                    </a:gs>
                  </a:gsLst>
                  <a:lin ang="5400000" scaled="0"/>
                </a:gradFill>
                <a:latin typeface="Malgun Gothic" panose="020B0503020000020004" pitchFamily="34" charset="-127"/>
                <a:ea typeface="Malgun Gothic" panose="020B0503020000020004" pitchFamily="34" charset="-127"/>
              </a:rPr>
              <a:t>아이콘</a:t>
            </a:r>
          </a:p>
          <a:p>
            <a:pPr marL="457200" lvl="1" indent="-228600" defTabSz="932742">
              <a:spcBef>
                <a:spcPct val="20000"/>
              </a:spcBef>
              <a:buSzPct val="90000"/>
              <a:buFont typeface="Wingdings" panose="05000000000000000000" pitchFamily="2" charset="2"/>
              <a:buChar char=""/>
            </a:pPr>
            <a:r>
              <a:rPr lang="ko-kr" sz="2800" dirty="0">
                <a:gradFill>
                  <a:gsLst>
                    <a:gs pos="1250">
                      <a:schemeClr val="tx1"/>
                    </a:gs>
                    <a:gs pos="100000">
                      <a:schemeClr val="tx1"/>
                    </a:gs>
                  </a:gsLst>
                  <a:lin ang="5400000" scaled="0"/>
                </a:gradFill>
                <a:latin typeface="Malgun Gothic" panose="020B0503020000020004" pitchFamily="34" charset="-127"/>
                <a:ea typeface="Malgun Gothic" panose="020B0503020000020004" pitchFamily="34" charset="-127"/>
                <a:cs typeface="Segoe UI Semilight" panose="020B0402040204020203" pitchFamily="34" charset="0"/>
              </a:rPr>
              <a:t>개발자에 의해 호스트되는 </a:t>
            </a:r>
            <a:r>
              <a:rPr lang="ko-kr" sz="2800" dirty="0">
                <a:gradFill>
                  <a:gsLst>
                    <a:gs pos="1250">
                      <a:schemeClr val="tx1"/>
                    </a:gs>
                    <a:gs pos="100000">
                      <a:schemeClr val="tx1"/>
                    </a:gs>
                  </a:gsLst>
                  <a:lin ang="5400000" scaled="0"/>
                </a:gradFill>
                <a:latin typeface="Malgun Gothic" panose="020B0503020000020004" pitchFamily="34" charset="-127"/>
                <a:ea typeface="Malgun Gothic" panose="020B0503020000020004" pitchFamily="34" charset="-127"/>
              </a:rPr>
              <a:t>웹 서비스는 앱을 구동하는 API 및 논리를 제공합니다. </a:t>
            </a:r>
          </a:p>
        </p:txBody>
      </p:sp>
    </p:spTree>
    <p:extLst>
      <p:ext uri="{BB962C8B-B14F-4D97-AF65-F5344CB8AC3E}">
        <p14:creationId xmlns:p14="http://schemas.microsoft.com/office/powerpoint/2010/main" val="259964039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0780" y="3842807"/>
            <a:ext cx="9144000" cy="553998"/>
          </a:xfrm>
        </p:spPr>
        <p:txBody>
          <a:bodyPr/>
          <a:lstStyle/>
          <a:p>
            <a:r>
              <a:rPr lang="ko-kr" dirty="0"/>
              <a:t>Teams + Power Platform</a:t>
            </a:r>
            <a:endParaRPr lang="en-US" dirty="0"/>
          </a:p>
        </p:txBody>
      </p:sp>
    </p:spTree>
    <p:custDataLst>
      <p:tags r:id="rId1"/>
    </p:custDataLst>
    <p:extLst>
      <p:ext uri="{BB962C8B-B14F-4D97-AF65-F5344CB8AC3E}">
        <p14:creationId xmlns:p14="http://schemas.microsoft.com/office/powerpoint/2010/main" val="215468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0"/>
          </a:schemeClr>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FD774C3-859D-4439-9C0D-ED3FD0E6F9A3}"/>
              </a:ext>
            </a:extLst>
          </p:cNvPr>
          <p:cNvGrpSpPr/>
          <p:nvPr/>
        </p:nvGrpSpPr>
        <p:grpSpPr>
          <a:xfrm>
            <a:off x="1177735" y="2297426"/>
            <a:ext cx="10410151" cy="991278"/>
            <a:chOff x="1394082" y="2441838"/>
            <a:chExt cx="10410151" cy="991278"/>
          </a:xfrm>
        </p:grpSpPr>
        <p:pic>
          <p:nvPicPr>
            <p:cNvPr id="29" name="Picture 28" descr="A close up of a sign&#10;&#10;Description automatically generated">
              <a:extLst>
                <a:ext uri="{FF2B5EF4-FFF2-40B4-BE49-F238E27FC236}">
                  <a16:creationId xmlns:a16="http://schemas.microsoft.com/office/drawing/2014/main" id="{35244B51-95C9-4168-9029-12A324AC917B}"/>
                </a:ext>
              </a:extLst>
            </p:cNvPr>
            <p:cNvPicPr>
              <a:picLocks noChangeAspect="1"/>
            </p:cNvPicPr>
            <p:nvPr/>
          </p:nvPicPr>
          <p:blipFill rotWithShape="1">
            <a:blip r:embed="rId3"/>
            <a:srcRect l="13202" t="13918" r="13558" b="15273"/>
            <a:stretch/>
          </p:blipFill>
          <p:spPr>
            <a:xfrm>
              <a:off x="8503752" y="2669564"/>
              <a:ext cx="554222" cy="535827"/>
            </a:xfrm>
            <a:prstGeom prst="rect">
              <a:avLst/>
            </a:prstGeom>
          </p:spPr>
        </p:pic>
        <p:pic>
          <p:nvPicPr>
            <p:cNvPr id="30" name="Picture 29">
              <a:extLst>
                <a:ext uri="{FF2B5EF4-FFF2-40B4-BE49-F238E27FC236}">
                  <a16:creationId xmlns:a16="http://schemas.microsoft.com/office/drawing/2014/main" id="{87921CB8-CEAD-447D-AA83-C57BFF8142F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328925" y="2444300"/>
              <a:ext cx="963721" cy="986355"/>
            </a:xfrm>
            <a:prstGeom prst="rect">
              <a:avLst/>
            </a:prstGeom>
            <a:noFill/>
            <a:effectLst/>
          </p:spPr>
        </p:pic>
        <p:pic>
          <p:nvPicPr>
            <p:cNvPr id="31" name="Picture 30">
              <a:extLst>
                <a:ext uri="{FF2B5EF4-FFF2-40B4-BE49-F238E27FC236}">
                  <a16:creationId xmlns:a16="http://schemas.microsoft.com/office/drawing/2014/main" id="{744289E2-66BC-482A-B7B1-92B995F7069E}"/>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670908" y="2444300"/>
              <a:ext cx="963721" cy="986355"/>
            </a:xfrm>
            <a:prstGeom prst="rect">
              <a:avLst/>
            </a:prstGeom>
            <a:effectLst/>
          </p:spPr>
        </p:pic>
        <p:pic>
          <p:nvPicPr>
            <p:cNvPr id="33" name="Picture 32">
              <a:extLst>
                <a:ext uri="{FF2B5EF4-FFF2-40B4-BE49-F238E27FC236}">
                  <a16:creationId xmlns:a16="http://schemas.microsoft.com/office/drawing/2014/main" id="{EE689BF8-BA42-452B-B5F4-0A538AAD14CB}"/>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356646" y="2444300"/>
              <a:ext cx="963721" cy="986355"/>
            </a:xfrm>
            <a:prstGeom prst="rect">
              <a:avLst/>
            </a:prstGeom>
            <a:effectLst/>
          </p:spPr>
        </p:pic>
        <p:pic>
          <p:nvPicPr>
            <p:cNvPr id="35" name="Picture 34">
              <a:extLst>
                <a:ext uri="{FF2B5EF4-FFF2-40B4-BE49-F238E27FC236}">
                  <a16:creationId xmlns:a16="http://schemas.microsoft.com/office/drawing/2014/main" id="{74B624D2-D540-4F61-B992-AD3550A54B3A}"/>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3603856" y="2444300"/>
              <a:ext cx="963721" cy="986355"/>
            </a:xfrm>
            <a:prstGeom prst="rect">
              <a:avLst/>
            </a:prstGeom>
            <a:effectLst/>
          </p:spPr>
        </p:pic>
        <p:pic>
          <p:nvPicPr>
            <p:cNvPr id="36" name="Picture 35">
              <a:extLst>
                <a:ext uri="{FF2B5EF4-FFF2-40B4-BE49-F238E27FC236}">
                  <a16:creationId xmlns:a16="http://schemas.microsoft.com/office/drawing/2014/main" id="{85ED059E-C907-41E2-A08D-C0D25DE3237B}"/>
                </a:ext>
                <a:ext uri="{C183D7F6-B498-43B3-948B-1728B52AA6E4}">
                  <adec:decorative xmlns:adec="http://schemas.microsoft.com/office/drawing/2017/decorative" val="1"/>
                </a:ext>
              </a:extLst>
            </p:cNvPr>
            <p:cNvPicPr>
              <a:picLocks/>
            </p:cNvPicPr>
            <p:nvPr/>
          </p:nvPicPr>
          <p:blipFill>
            <a:blip r:embed="rId8"/>
            <a:stretch>
              <a:fillRect/>
            </a:stretch>
          </p:blipFill>
          <p:spPr>
            <a:xfrm>
              <a:off x="4994998" y="2455617"/>
              <a:ext cx="963721" cy="963721"/>
            </a:xfrm>
            <a:prstGeom prst="rect">
              <a:avLst/>
            </a:prstGeom>
            <a:effectLst/>
          </p:spPr>
        </p:pic>
        <p:pic>
          <p:nvPicPr>
            <p:cNvPr id="39" name="Picture 38">
              <a:extLst>
                <a:ext uri="{FF2B5EF4-FFF2-40B4-BE49-F238E27FC236}">
                  <a16:creationId xmlns:a16="http://schemas.microsoft.com/office/drawing/2014/main" id="{FE9526FE-EF12-4336-A017-66656369C961}"/>
                </a:ext>
                <a:ext uri="{C183D7F6-B498-43B3-948B-1728B52AA6E4}">
                  <adec:decorative xmlns:adec="http://schemas.microsoft.com/office/drawing/2017/decorative" val="1"/>
                </a:ext>
              </a:extLst>
            </p:cNvPr>
            <p:cNvPicPr>
              <a:picLocks/>
            </p:cNvPicPr>
            <p:nvPr/>
          </p:nvPicPr>
          <p:blipFill>
            <a:blip r:embed="rId9"/>
            <a:stretch>
              <a:fillRect/>
            </a:stretch>
          </p:blipFill>
          <p:spPr>
            <a:xfrm>
              <a:off x="2908283" y="2455617"/>
              <a:ext cx="963721" cy="963721"/>
            </a:xfrm>
            <a:prstGeom prst="rect">
              <a:avLst/>
            </a:prstGeom>
            <a:effectLst/>
          </p:spPr>
        </p:pic>
        <p:pic>
          <p:nvPicPr>
            <p:cNvPr id="42" name="Picture 41" descr="A picture containing drawing&#10;&#10;Description automatically generated">
              <a:extLst>
                <a:ext uri="{FF2B5EF4-FFF2-40B4-BE49-F238E27FC236}">
                  <a16:creationId xmlns:a16="http://schemas.microsoft.com/office/drawing/2014/main" id="{7B16BF2F-A4AD-4CCB-B7B7-9E1AE3A1EBB5}"/>
                </a:ext>
              </a:extLst>
            </p:cNvPr>
            <p:cNvPicPr>
              <a:picLocks noChangeAspect="1"/>
            </p:cNvPicPr>
            <p:nvPr/>
          </p:nvPicPr>
          <p:blipFill>
            <a:blip r:embed="rId10"/>
            <a:stretch>
              <a:fillRect/>
            </a:stretch>
          </p:blipFill>
          <p:spPr>
            <a:xfrm>
              <a:off x="6978049" y="2441838"/>
              <a:ext cx="991278" cy="991278"/>
            </a:xfrm>
            <a:prstGeom prst="rect">
              <a:avLst/>
            </a:prstGeom>
          </p:spPr>
        </p:pic>
        <p:pic>
          <p:nvPicPr>
            <p:cNvPr id="43" name="Picture 42">
              <a:extLst>
                <a:ext uri="{FF2B5EF4-FFF2-40B4-BE49-F238E27FC236}">
                  <a16:creationId xmlns:a16="http://schemas.microsoft.com/office/drawing/2014/main" id="{C42E1B08-526A-406D-BF6C-BF4B7D158A7C}"/>
                </a:ext>
              </a:extLst>
            </p:cNvPr>
            <p:cNvPicPr>
              <a:picLocks noChangeAspect="1"/>
            </p:cNvPicPr>
            <p:nvPr/>
          </p:nvPicPr>
          <p:blipFill>
            <a:blip r:embed="rId11"/>
            <a:stretch>
              <a:fillRect/>
            </a:stretch>
          </p:blipFill>
          <p:spPr>
            <a:xfrm>
              <a:off x="11268406" y="2669564"/>
              <a:ext cx="535827" cy="535827"/>
            </a:xfrm>
            <a:prstGeom prst="rect">
              <a:avLst/>
            </a:prstGeom>
          </p:spPr>
        </p:pic>
        <p:pic>
          <p:nvPicPr>
            <p:cNvPr id="44" name="Picture 43" descr="A close up of a sign&#10;&#10;Description automatically generated">
              <a:extLst>
                <a:ext uri="{FF2B5EF4-FFF2-40B4-BE49-F238E27FC236}">
                  <a16:creationId xmlns:a16="http://schemas.microsoft.com/office/drawing/2014/main" id="{EF7E8FD5-BBAE-4075-B64B-C60530C14271}"/>
                </a:ext>
              </a:extLst>
            </p:cNvPr>
            <p:cNvPicPr>
              <a:picLocks noChangeAspect="1"/>
            </p:cNvPicPr>
            <p:nvPr/>
          </p:nvPicPr>
          <p:blipFill>
            <a:blip r:embed="rId12"/>
            <a:stretch>
              <a:fillRect/>
            </a:stretch>
          </p:blipFill>
          <p:spPr>
            <a:xfrm>
              <a:off x="9187435" y="2669564"/>
              <a:ext cx="535827" cy="535827"/>
            </a:xfrm>
            <a:prstGeom prst="rect">
              <a:avLst/>
            </a:prstGeom>
          </p:spPr>
        </p:pic>
        <p:pic>
          <p:nvPicPr>
            <p:cNvPr id="45" name="Picture 44" descr="A picture containing drawing&#10;&#10;Description automatically generated">
              <a:extLst>
                <a:ext uri="{FF2B5EF4-FFF2-40B4-BE49-F238E27FC236}">
                  <a16:creationId xmlns:a16="http://schemas.microsoft.com/office/drawing/2014/main" id="{47D510EA-BEA2-4B90-9320-5081072677B9}"/>
                </a:ext>
              </a:extLst>
            </p:cNvPr>
            <p:cNvPicPr>
              <a:picLocks noChangeAspect="1"/>
            </p:cNvPicPr>
            <p:nvPr/>
          </p:nvPicPr>
          <p:blipFill>
            <a:blip r:embed="rId13"/>
            <a:stretch>
              <a:fillRect/>
            </a:stretch>
          </p:blipFill>
          <p:spPr>
            <a:xfrm>
              <a:off x="7833874" y="2669564"/>
              <a:ext cx="535827" cy="535827"/>
            </a:xfrm>
            <a:prstGeom prst="rect">
              <a:avLst/>
            </a:prstGeom>
          </p:spPr>
        </p:pic>
        <p:pic>
          <p:nvPicPr>
            <p:cNvPr id="46" name="Picture 45" descr="A close up of a logo&#10;&#10;Description automatically generated">
              <a:extLst>
                <a:ext uri="{FF2B5EF4-FFF2-40B4-BE49-F238E27FC236}">
                  <a16:creationId xmlns:a16="http://schemas.microsoft.com/office/drawing/2014/main" id="{E2B94241-18EB-4215-8EE8-4E3202F31883}"/>
                </a:ext>
              </a:extLst>
            </p:cNvPr>
            <p:cNvPicPr>
              <a:picLocks noChangeAspect="1"/>
            </p:cNvPicPr>
            <p:nvPr/>
          </p:nvPicPr>
          <p:blipFill>
            <a:blip r:embed="rId14"/>
            <a:stretch>
              <a:fillRect/>
            </a:stretch>
          </p:blipFill>
          <p:spPr>
            <a:xfrm>
              <a:off x="9849351" y="2669564"/>
              <a:ext cx="535827" cy="535827"/>
            </a:xfrm>
            <a:prstGeom prst="rect">
              <a:avLst/>
            </a:prstGeom>
          </p:spPr>
        </p:pic>
        <p:pic>
          <p:nvPicPr>
            <p:cNvPr id="47" name="Picture 46" descr="A picture containing drawing&#10;&#10;Description automatically generated">
              <a:extLst>
                <a:ext uri="{FF2B5EF4-FFF2-40B4-BE49-F238E27FC236}">
                  <a16:creationId xmlns:a16="http://schemas.microsoft.com/office/drawing/2014/main" id="{0A6E780B-1842-4FF3-9314-39DDD3EC951C}"/>
                </a:ext>
              </a:extLst>
            </p:cNvPr>
            <p:cNvPicPr>
              <a:picLocks noChangeAspect="1"/>
            </p:cNvPicPr>
            <p:nvPr/>
          </p:nvPicPr>
          <p:blipFill>
            <a:blip r:embed="rId15"/>
            <a:stretch>
              <a:fillRect/>
            </a:stretch>
          </p:blipFill>
          <p:spPr>
            <a:xfrm>
              <a:off x="10534300" y="2669564"/>
              <a:ext cx="535827" cy="535827"/>
            </a:xfrm>
            <a:prstGeom prst="rect">
              <a:avLst/>
            </a:prstGeom>
          </p:spPr>
        </p:pic>
        <p:sp>
          <p:nvSpPr>
            <p:cNvPr id="11" name="Rectangle 10">
              <a:extLst>
                <a:ext uri="{FF2B5EF4-FFF2-40B4-BE49-F238E27FC236}">
                  <a16:creationId xmlns:a16="http://schemas.microsoft.com/office/drawing/2014/main" id="{FE05C009-3C65-435F-9E1F-ED95338D9126}"/>
                </a:ext>
              </a:extLst>
            </p:cNvPr>
            <p:cNvSpPr/>
            <p:nvPr/>
          </p:nvSpPr>
          <p:spPr bwMode="auto">
            <a:xfrm>
              <a:off x="1394082" y="2503026"/>
              <a:ext cx="1588889" cy="868902"/>
            </a:xfrm>
            <a:prstGeom prst="rect">
              <a:avLst/>
            </a:prstGeom>
            <a:solidFill>
              <a:schemeClr val="bg1">
                <a:lumMod val="75000"/>
                <a:alpha val="2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ko-kr" sz="1600" b="1" i="0" u="none" strike="noStrike" kern="1200" cap="none" spc="0" normalizeH="0" baseline="0" noProof="0" dirty="0">
                  <a:ln>
                    <a:noFill/>
                  </a:ln>
                  <a:solidFill>
                    <a:srgbClr val="1A1A1A"/>
                  </a:solidFill>
                  <a:effectLst/>
                  <a:uLnTx/>
                  <a:uFillTx/>
                  <a:latin typeface="Malgun Gothic" panose="020B0503020000020004" pitchFamily="34" charset="-127"/>
                  <a:ea typeface="Malgun Gothic" panose="020B0503020000020004" pitchFamily="34" charset="-127"/>
                  <a:cs typeface="Segoe UI" pitchFamily="34" charset="0"/>
                </a:rPr>
                <a:t>사전 제작된 앱</a:t>
              </a:r>
            </a:p>
          </p:txBody>
        </p:sp>
      </p:grpSp>
      <p:grpSp>
        <p:nvGrpSpPr>
          <p:cNvPr id="6" name="Group 5">
            <a:extLst>
              <a:ext uri="{FF2B5EF4-FFF2-40B4-BE49-F238E27FC236}">
                <a16:creationId xmlns:a16="http://schemas.microsoft.com/office/drawing/2014/main" id="{B95C5ACC-8C31-4E39-8C5E-EA395954BD63}"/>
              </a:ext>
            </a:extLst>
          </p:cNvPr>
          <p:cNvGrpSpPr/>
          <p:nvPr/>
        </p:nvGrpSpPr>
        <p:grpSpPr>
          <a:xfrm>
            <a:off x="1177732" y="3396464"/>
            <a:ext cx="10438960" cy="1820651"/>
            <a:chOff x="1411317" y="3294944"/>
            <a:chExt cx="10164306" cy="1464700"/>
          </a:xfrm>
        </p:grpSpPr>
        <p:sp>
          <p:nvSpPr>
            <p:cNvPr id="150" name="Rectangle 149">
              <a:extLst>
                <a:ext uri="{FF2B5EF4-FFF2-40B4-BE49-F238E27FC236}">
                  <a16:creationId xmlns:a16="http://schemas.microsoft.com/office/drawing/2014/main" id="{C90DB841-7B6A-4187-93B7-1CC41519CBC4}"/>
                </a:ext>
              </a:extLst>
            </p:cNvPr>
            <p:cNvSpPr/>
            <p:nvPr/>
          </p:nvSpPr>
          <p:spPr bwMode="auto">
            <a:xfrm flipH="1">
              <a:off x="1411317" y="3294944"/>
              <a:ext cx="10157193" cy="1461499"/>
            </a:xfrm>
            <a:prstGeom prst="rect">
              <a:avLst/>
            </a:prstGeom>
            <a:solidFill>
              <a:schemeClr val="bg1"/>
            </a:solidFill>
            <a:ln w="15875">
              <a:noFill/>
              <a:prstDash val="dash"/>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151" name="Rectangle 150">
              <a:extLst>
                <a:ext uri="{FF2B5EF4-FFF2-40B4-BE49-F238E27FC236}">
                  <a16:creationId xmlns:a16="http://schemas.microsoft.com/office/drawing/2014/main" id="{0CEC75C3-ED72-44BB-BA86-8A128F83AFEA}"/>
                </a:ext>
              </a:extLst>
            </p:cNvPr>
            <p:cNvSpPr/>
            <p:nvPr/>
          </p:nvSpPr>
          <p:spPr bwMode="auto">
            <a:xfrm flipH="1">
              <a:off x="1411318" y="3298144"/>
              <a:ext cx="10164305" cy="1461500"/>
            </a:xfrm>
            <a:prstGeom prst="rect">
              <a:avLst/>
            </a:prstGeom>
            <a:solidFill>
              <a:srgbClr val="5159BF">
                <a:alpha val="6000"/>
              </a:srgbClr>
            </a:solidFill>
            <a:ln w="15875">
              <a:solidFill>
                <a:srgbClr val="5159BF"/>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96B5C8F7-0874-46BA-94D5-12A8AA47D08D}"/>
              </a:ext>
            </a:extLst>
          </p:cNvPr>
          <p:cNvGrpSpPr/>
          <p:nvPr/>
        </p:nvGrpSpPr>
        <p:grpSpPr>
          <a:xfrm>
            <a:off x="1185054" y="1992916"/>
            <a:ext cx="10424334" cy="264542"/>
            <a:chOff x="1389404" y="2127864"/>
            <a:chExt cx="10008971" cy="264542"/>
          </a:xfrm>
        </p:grpSpPr>
        <p:sp>
          <p:nvSpPr>
            <p:cNvPr id="37" name="TextBox 36">
              <a:extLst>
                <a:ext uri="{FF2B5EF4-FFF2-40B4-BE49-F238E27FC236}">
                  <a16:creationId xmlns:a16="http://schemas.microsoft.com/office/drawing/2014/main" id="{6AADACC8-4AA4-4B6C-A1D7-00624E860A94}"/>
                </a:ext>
              </a:extLst>
            </p:cNvPr>
            <p:cNvSpPr txBox="1"/>
            <p:nvPr/>
          </p:nvSpPr>
          <p:spPr>
            <a:xfrm>
              <a:off x="1389404" y="2127864"/>
              <a:ext cx="7495081" cy="221599"/>
            </a:xfrm>
            <a:prstGeom prst="rect">
              <a:avLst/>
            </a:prstGeom>
          </p:spPr>
          <p:txBody>
            <a:bodyPr wrap="square" lIns="0" tIns="0" rIns="0" bIns="0" rtlCol="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ko-kr" sz="1600" b="1" i="0" u="none" strike="noStrike" kern="1200" cap="none" spc="0" normalizeH="0" baseline="0" noProof="0" dirty="0">
                  <a:ln>
                    <a:noFill/>
                  </a:ln>
                  <a:solidFill>
                    <a:srgbClr val="1A1A1A"/>
                  </a:solidFill>
                  <a:effectLst/>
                  <a:uLnTx/>
                  <a:uFillTx/>
                  <a:latin typeface="Malgun Gothic" panose="020B0503020000020004" pitchFamily="34" charset="-127"/>
                  <a:ea typeface="Malgun Gothic" panose="020B0503020000020004" pitchFamily="34" charset="-127"/>
                  <a:cs typeface="Segoe UI" pitchFamily="34" charset="0"/>
                </a:rPr>
                <a:t>플랫폼으로서의 </a:t>
              </a:r>
              <a:r>
                <a:rPr kumimoji="0" lang="ko-kr" sz="1600" b="1" i="0" u="none" strike="noStrike" kern="1200" cap="none" spc="0" normalizeH="0" baseline="0" noProof="0" dirty="0">
                  <a:ln>
                    <a:noFill/>
                  </a:ln>
                  <a:solidFill>
                    <a:srgbClr val="1A1A1A"/>
                  </a:solidFill>
                  <a:effectLst/>
                  <a:uLnTx/>
                  <a:uFillTx/>
                  <a:latin typeface="Segoe UI Semibold"/>
                  <a:ea typeface="+mn-ea"/>
                  <a:cs typeface="Segoe UI" pitchFamily="34" charset="0"/>
                </a:rPr>
                <a:t>Microsoft Teams</a:t>
              </a:r>
            </a:p>
          </p:txBody>
        </p:sp>
        <p:cxnSp>
          <p:nvCxnSpPr>
            <p:cNvPr id="38" name="Straight Connector 37">
              <a:extLst>
                <a:ext uri="{FF2B5EF4-FFF2-40B4-BE49-F238E27FC236}">
                  <a16:creationId xmlns:a16="http://schemas.microsoft.com/office/drawing/2014/main" id="{5264F913-C6BC-472B-80B5-7CAEC09E4FAC}"/>
                </a:ext>
              </a:extLst>
            </p:cNvPr>
            <p:cNvCxnSpPr>
              <a:cxnSpLocks/>
            </p:cNvCxnSpPr>
            <p:nvPr/>
          </p:nvCxnSpPr>
          <p:spPr>
            <a:xfrm>
              <a:off x="1389404" y="2392406"/>
              <a:ext cx="1000897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B9E28997-ACF5-4A12-AC62-B3E15F3AC638}"/>
              </a:ext>
            </a:extLst>
          </p:cNvPr>
          <p:cNvGrpSpPr/>
          <p:nvPr/>
        </p:nvGrpSpPr>
        <p:grpSpPr>
          <a:xfrm>
            <a:off x="575307" y="2358614"/>
            <a:ext cx="467740" cy="3914364"/>
            <a:chOff x="407843" y="2455617"/>
            <a:chExt cx="467740" cy="3671669"/>
          </a:xfrm>
        </p:grpSpPr>
        <p:sp>
          <p:nvSpPr>
            <p:cNvPr id="7" name="TextBox 6">
              <a:extLst>
                <a:ext uri="{FF2B5EF4-FFF2-40B4-BE49-F238E27FC236}">
                  <a16:creationId xmlns:a16="http://schemas.microsoft.com/office/drawing/2014/main" id="{6AABFE70-C0B4-473C-9F72-DA7A733C8AC5}"/>
                </a:ext>
              </a:extLst>
            </p:cNvPr>
            <p:cNvSpPr txBox="1"/>
            <p:nvPr/>
          </p:nvSpPr>
          <p:spPr>
            <a:xfrm rot="16200000">
              <a:off x="-944408" y="4186782"/>
              <a:ext cx="2926102" cy="221599"/>
            </a:xfrm>
            <a:prstGeom prst="rect">
              <a:avLst/>
            </a:prstGeom>
            <a:noFill/>
          </p:spPr>
          <p:txBody>
            <a:bodyPr wrap="square" lIns="0" tIns="0" rIns="0" bIns="0" rtlCol="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ko-kr" sz="1600" b="1" i="0" u="none" strike="noStrike" kern="1200" cap="none" spc="0" normalizeH="0" baseline="0" noProof="0" dirty="0">
                  <a:ln>
                    <a:noFill/>
                  </a:ln>
                  <a:solidFill>
                    <a:srgbClr val="1A1A1A"/>
                  </a:solidFill>
                  <a:effectLst/>
                  <a:uLnTx/>
                  <a:uFillTx/>
                  <a:latin typeface="Malgun Gothic" panose="020B0503020000020004" pitchFamily="34" charset="-127"/>
                  <a:ea typeface="Malgun Gothic" panose="020B0503020000020004" pitchFamily="34" charset="-127"/>
                  <a:cs typeface="Segoe UI" pitchFamily="34" charset="0"/>
                </a:rPr>
                <a:t>기술적 노력 필요</a:t>
              </a:r>
            </a:p>
          </p:txBody>
        </p:sp>
        <p:sp>
          <p:nvSpPr>
            <p:cNvPr id="2" name="Right Triangle 1">
              <a:extLst>
                <a:ext uri="{FF2B5EF4-FFF2-40B4-BE49-F238E27FC236}">
                  <a16:creationId xmlns:a16="http://schemas.microsoft.com/office/drawing/2014/main" id="{B070A1CC-F581-4160-BB7C-286DD73DB79A}"/>
                </a:ext>
              </a:extLst>
            </p:cNvPr>
            <p:cNvSpPr/>
            <p:nvPr/>
          </p:nvSpPr>
          <p:spPr bwMode="auto">
            <a:xfrm flipH="1">
              <a:off x="603179" y="2455617"/>
              <a:ext cx="272404" cy="3671669"/>
            </a:xfrm>
            <a:prstGeom prst="rtTriangle">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 name="Title 1">
            <a:extLst>
              <a:ext uri="{FF2B5EF4-FFF2-40B4-BE49-F238E27FC236}">
                <a16:creationId xmlns:a16="http://schemas.microsoft.com/office/drawing/2014/main" id="{8A946E11-F5E2-4131-980B-AD1538E4D59C}"/>
              </a:ext>
            </a:extLst>
          </p:cNvPr>
          <p:cNvSpPr>
            <a:spLocks noGrp="1"/>
          </p:cNvSpPr>
          <p:nvPr>
            <p:ph type="title"/>
          </p:nvPr>
        </p:nvSpPr>
        <p:spPr>
          <a:xfrm>
            <a:off x="552442" y="317117"/>
            <a:ext cx="11336039" cy="758022"/>
          </a:xfrm>
        </p:spPr>
        <p:txBody>
          <a:bodyPr/>
          <a:lstStyle/>
          <a:p>
            <a:r>
              <a:rPr lang="ko-kr" sz="3600" dirty="0">
                <a:solidFill>
                  <a:srgbClr val="4B53BC"/>
                </a:solidFill>
              </a:rPr>
              <a:t>Power Platform</a:t>
            </a:r>
            <a:r>
              <a:rPr lang="ko-kr" sz="3600" b="1" dirty="0">
                <a:solidFill>
                  <a:srgbClr val="1A1A1A"/>
                </a:solidFill>
                <a:latin typeface="Malgun Gothic" panose="020B0503020000020004" pitchFamily="34" charset="-127"/>
                <a:ea typeface="Malgun Gothic" panose="020B0503020000020004" pitchFamily="34" charset="-127"/>
              </a:rPr>
              <a:t>은</a:t>
            </a:r>
            <a:r>
              <a:rPr lang="ko-kr" sz="3600" dirty="0">
                <a:solidFill>
                  <a:srgbClr val="1A1A1A"/>
                </a:solidFill>
              </a:rPr>
              <a:t> </a:t>
            </a:r>
            <a:r>
              <a:rPr lang="ko-kr" sz="3600" dirty="0">
                <a:solidFill>
                  <a:srgbClr val="4B53BC"/>
                </a:solidFill>
              </a:rPr>
              <a:t>Teams</a:t>
            </a:r>
            <a:r>
              <a:rPr lang="ko-kr" sz="3600" b="1" dirty="0">
                <a:solidFill>
                  <a:schemeClr val="tx1"/>
                </a:solidFill>
                <a:latin typeface="Malgun Gothic" panose="020B0503020000020004" pitchFamily="34" charset="-127"/>
                <a:ea typeface="Malgun Gothic" panose="020B0503020000020004" pitchFamily="34" charset="-127"/>
              </a:rPr>
              <a:t>를 위한 사용자 지정 도구 개발을 가속화할 수 있습니다.</a:t>
            </a:r>
          </a:p>
        </p:txBody>
      </p:sp>
      <p:grpSp>
        <p:nvGrpSpPr>
          <p:cNvPr id="15" name="Group 14">
            <a:extLst>
              <a:ext uri="{FF2B5EF4-FFF2-40B4-BE49-F238E27FC236}">
                <a16:creationId xmlns:a16="http://schemas.microsoft.com/office/drawing/2014/main" id="{5CD2C522-7DF4-4396-ABA2-BE1E5E05D5E7}"/>
              </a:ext>
            </a:extLst>
          </p:cNvPr>
          <p:cNvGrpSpPr/>
          <p:nvPr/>
        </p:nvGrpSpPr>
        <p:grpSpPr>
          <a:xfrm>
            <a:off x="1181374" y="5404602"/>
            <a:ext cx="9992353" cy="868375"/>
            <a:chOff x="1397721" y="5383975"/>
            <a:chExt cx="9992353" cy="868375"/>
          </a:xfrm>
        </p:grpSpPr>
        <p:sp>
          <p:nvSpPr>
            <p:cNvPr id="13" name="Rectangle 12">
              <a:extLst>
                <a:ext uri="{FF2B5EF4-FFF2-40B4-BE49-F238E27FC236}">
                  <a16:creationId xmlns:a16="http://schemas.microsoft.com/office/drawing/2014/main" id="{23509762-BECD-4846-BCDE-EDF26BB2A775}"/>
                </a:ext>
              </a:extLst>
            </p:cNvPr>
            <p:cNvSpPr/>
            <p:nvPr/>
          </p:nvSpPr>
          <p:spPr bwMode="auto">
            <a:xfrm>
              <a:off x="1397721" y="5383975"/>
              <a:ext cx="1588889" cy="868375"/>
            </a:xfrm>
            <a:prstGeom prst="rect">
              <a:avLst/>
            </a:prstGeom>
            <a:solidFill>
              <a:schemeClr val="bg1">
                <a:lumMod val="75000"/>
                <a:alpha val="2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ko-kr" sz="1600" b="1" i="0" u="none" strike="noStrike" kern="1200" cap="none" spc="0" normalizeH="0" baseline="0" noProof="0" dirty="0">
                  <a:ln>
                    <a:noFill/>
                  </a:ln>
                  <a:solidFill>
                    <a:srgbClr val="1A1A1A"/>
                  </a:solidFill>
                  <a:effectLst/>
                  <a:uLnTx/>
                  <a:uFillTx/>
                  <a:latin typeface="Malgun Gothic" panose="020B0503020000020004" pitchFamily="34" charset="-127"/>
                  <a:ea typeface="Malgun Gothic" panose="020B0503020000020004" pitchFamily="34" charset="-127"/>
                  <a:cs typeface="Segoe UI" pitchFamily="34" charset="0"/>
                </a:rPr>
                <a:t>상위 코드</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ko-kr" sz="1600" b="1" i="0" u="none" strike="noStrike" kern="1200" cap="none" spc="0" normalizeH="0" baseline="0" noProof="0" dirty="0">
                  <a:ln>
                    <a:noFill/>
                  </a:ln>
                  <a:solidFill>
                    <a:srgbClr val="1A1A1A"/>
                  </a:solidFill>
                  <a:effectLst/>
                  <a:uLnTx/>
                  <a:uFillTx/>
                  <a:latin typeface="Malgun Gothic" panose="020B0503020000020004" pitchFamily="34" charset="-127"/>
                  <a:ea typeface="Malgun Gothic" panose="020B0503020000020004" pitchFamily="34" charset="-127"/>
                  <a:cs typeface="Segoe UI" pitchFamily="34" charset="0"/>
                </a:rPr>
                <a:t>사용자 지정 솔루션</a:t>
              </a:r>
            </a:p>
          </p:txBody>
        </p:sp>
        <p:grpSp>
          <p:nvGrpSpPr>
            <p:cNvPr id="57" name="Group 56">
              <a:extLst>
                <a:ext uri="{FF2B5EF4-FFF2-40B4-BE49-F238E27FC236}">
                  <a16:creationId xmlns:a16="http://schemas.microsoft.com/office/drawing/2014/main" id="{2B3E9D42-47D9-4F04-A5D9-83BCFCAD3670}"/>
                </a:ext>
              </a:extLst>
            </p:cNvPr>
            <p:cNvGrpSpPr/>
            <p:nvPr/>
          </p:nvGrpSpPr>
          <p:grpSpPr>
            <a:xfrm>
              <a:off x="9835477" y="5606030"/>
              <a:ext cx="1554597" cy="432094"/>
              <a:chOff x="9215778" y="4865943"/>
              <a:chExt cx="1554597" cy="432094"/>
            </a:xfrm>
          </p:grpSpPr>
          <p:sp>
            <p:nvSpPr>
              <p:cNvPr id="58" name="TextBox 57">
                <a:extLst>
                  <a:ext uri="{FF2B5EF4-FFF2-40B4-BE49-F238E27FC236}">
                    <a16:creationId xmlns:a16="http://schemas.microsoft.com/office/drawing/2014/main" id="{BA09181E-3115-48CD-9BBC-ACD5AF81E75C}"/>
                  </a:ext>
                  <a:ext uri="{C183D7F6-B498-43B3-948B-1728B52AA6E4}">
                    <adec:decorative xmlns:adec="http://schemas.microsoft.com/office/drawing/2017/decorative" val="1"/>
                  </a:ext>
                </a:extLst>
              </p:cNvPr>
              <p:cNvSpPr txBox="1"/>
              <p:nvPr/>
            </p:nvSpPr>
            <p:spPr>
              <a:xfrm>
                <a:off x="9806738" y="4867150"/>
                <a:ext cx="963637" cy="430887"/>
              </a:xfrm>
              <a:prstGeom prst="rect">
                <a:avLst/>
              </a:prstGeom>
              <a:noFill/>
            </p:spPr>
            <p:txBody>
              <a:bodyPr wrap="square" lIns="0" tIns="0" rIns="0" bIns="0" rtlCol="0" anchor="ctr">
                <a:spAutoFit/>
              </a:bodyPr>
              <a:lstStyle/>
              <a:p>
                <a:pPr marL="0" marR="0" lvl="0" indent="0" algn="l" defTabSz="838009" rtl="0" eaLnBrk="1" fontAlgn="auto" latinLnBrk="0" hangingPunct="1">
                  <a:lnSpc>
                    <a:spcPct val="100000"/>
                  </a:lnSpc>
                  <a:spcBef>
                    <a:spcPts val="360"/>
                  </a:spcBef>
                  <a:spcAft>
                    <a:spcPts val="0"/>
                  </a:spcAft>
                  <a:buClrTx/>
                  <a:buSzPct val="90000"/>
                  <a:buFontTx/>
                  <a:buNone/>
                  <a:tabLst/>
                  <a:defRPr/>
                </a:pPr>
                <a:r>
                  <a:rPr kumimoji="0" lang="ko-kr" sz="1400" b="0" i="0" u="none" strike="noStrike" kern="1200" cap="none" spc="0" normalizeH="0" baseline="0" noProof="0" dirty="0">
                    <a:ln w="3175">
                      <a:noFill/>
                    </a:ln>
                    <a:solidFill>
                      <a:srgbClr val="4B53BC"/>
                    </a:solidFill>
                    <a:effectLst/>
                    <a:uLnTx/>
                    <a:uFillTx/>
                    <a:latin typeface="Malgun Gothic" panose="020B0503020000020004" pitchFamily="34" charset="-127"/>
                    <a:ea typeface="Malgun Gothic" panose="020B0503020000020004" pitchFamily="34" charset="-127"/>
                    <a:cs typeface="Segoe UI Light" panose="020B0502040204020203" pitchFamily="34" charset="0"/>
                  </a:rPr>
                  <a:t>지원 및 정보</a:t>
                </a:r>
              </a:p>
            </p:txBody>
          </p:sp>
          <p:grpSp>
            <p:nvGrpSpPr>
              <p:cNvPr id="59" name="Group 58">
                <a:extLst>
                  <a:ext uri="{FF2B5EF4-FFF2-40B4-BE49-F238E27FC236}">
                    <a16:creationId xmlns:a16="http://schemas.microsoft.com/office/drawing/2014/main" id="{360F052E-2D90-40B3-AC9B-EADE1C781060}"/>
                  </a:ext>
                  <a:ext uri="{C183D7F6-B498-43B3-948B-1728B52AA6E4}">
                    <adec:decorative xmlns:adec="http://schemas.microsoft.com/office/drawing/2017/decorative" val="1"/>
                  </a:ext>
                </a:extLst>
              </p:cNvPr>
              <p:cNvGrpSpPr/>
              <p:nvPr/>
            </p:nvGrpSpPr>
            <p:grpSpPr>
              <a:xfrm>
                <a:off x="9215778" y="4865943"/>
                <a:ext cx="426030" cy="409671"/>
                <a:chOff x="6978016" y="2778837"/>
                <a:chExt cx="343198" cy="343198"/>
              </a:xfrm>
            </p:grpSpPr>
            <p:sp>
              <p:nvSpPr>
                <p:cNvPr id="60" name="question" title="Icon of a question mark">
                  <a:extLst>
                    <a:ext uri="{FF2B5EF4-FFF2-40B4-BE49-F238E27FC236}">
                      <a16:creationId xmlns:a16="http://schemas.microsoft.com/office/drawing/2014/main" id="{EBFDC7B0-A078-4FDA-B4BE-59AB208E74B3}"/>
                    </a:ext>
                  </a:extLst>
                </p:cNvPr>
                <p:cNvSpPr>
                  <a:spLocks noChangeAspect="1" noEditPoints="1"/>
                </p:cNvSpPr>
                <p:nvPr/>
              </p:nvSpPr>
              <p:spPr bwMode="auto">
                <a:xfrm>
                  <a:off x="7088781" y="2851434"/>
                  <a:ext cx="121668" cy="202919"/>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noFill/>
                <a:ln w="19050" cap="sq">
                  <a:solidFill>
                    <a:srgbClr val="555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2208" tIns="41103" rIns="82208" bIns="41103" numCol="1" anchor="t" anchorCtr="0" compatLnSpc="1">
                  <a:prstTxWarp prst="textNoShape">
                    <a:avLst/>
                  </a:prstTxWarp>
                </a:bodyPr>
                <a:lstStyle/>
                <a:p>
                  <a:pPr marL="0" marR="0" lvl="0" indent="0" algn="l" defTabSz="822005" rtl="0" eaLnBrk="1" fontAlgn="auto" latinLnBrk="0" hangingPunct="1">
                    <a:lnSpc>
                      <a:spcPct val="100000"/>
                    </a:lnSpc>
                    <a:spcBef>
                      <a:spcPts val="0"/>
                    </a:spcBef>
                    <a:spcAft>
                      <a:spcPts val="0"/>
                    </a:spcAft>
                    <a:buClrTx/>
                    <a:buSzTx/>
                    <a:buFontTx/>
                    <a:buNone/>
                    <a:tabLst/>
                    <a:defRPr/>
                  </a:pPr>
                  <a:endParaRPr kumimoji="0" lang="en-US" sz="1234" b="0" i="0" u="none" strike="noStrike" kern="1200" cap="none" spc="0" normalizeH="0" baseline="0" noProof="0">
                    <a:ln>
                      <a:noFill/>
                    </a:ln>
                    <a:solidFill>
                      <a:srgbClr val="282828"/>
                    </a:solidFill>
                    <a:effectLst/>
                    <a:uLnTx/>
                    <a:uFillTx/>
                    <a:latin typeface="Segoe UI"/>
                    <a:ea typeface="+mn-ea"/>
                    <a:cs typeface="Segoe UI Light" panose="020B0502040204020203" pitchFamily="34" charset="0"/>
                  </a:endParaRPr>
                </a:p>
              </p:txBody>
            </p:sp>
            <p:sp>
              <p:nvSpPr>
                <p:cNvPr id="61" name="Oval 60" descr="Icon of question mark">
                  <a:extLst>
                    <a:ext uri="{FF2B5EF4-FFF2-40B4-BE49-F238E27FC236}">
                      <a16:creationId xmlns:a16="http://schemas.microsoft.com/office/drawing/2014/main" id="{F136EFB9-DFB8-446E-9944-4EA3E6C653B3}"/>
                    </a:ext>
                  </a:extLst>
                </p:cNvPr>
                <p:cNvSpPr/>
                <p:nvPr/>
              </p:nvSpPr>
              <p:spPr bwMode="auto">
                <a:xfrm>
                  <a:off x="6978016" y="2778837"/>
                  <a:ext cx="343198" cy="343198"/>
                </a:xfrm>
                <a:prstGeom prst="ellipse">
                  <a:avLst/>
                </a:prstGeom>
                <a:noFill/>
                <a:ln w="19050">
                  <a:solidFill>
                    <a:srgbClr val="4B53BC"/>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1927" rIns="0" bIns="41927" numCol="1" rtlCol="0" anchor="ctr" anchorCtr="0" compatLnSpc="1">
                  <a:prstTxWarp prst="textNoShape">
                    <a:avLst/>
                  </a:prstTxWarp>
                </a:bodyPr>
                <a:lstStyle/>
                <a:p>
                  <a:pPr marL="0" marR="0" lvl="0" indent="0" algn="ctr" defTabSz="838251" rtl="0" eaLnBrk="1" fontAlgn="base" latinLnBrk="0" hangingPunct="1">
                    <a:lnSpc>
                      <a:spcPct val="100000"/>
                    </a:lnSpc>
                    <a:spcBef>
                      <a:spcPct val="0"/>
                    </a:spcBef>
                    <a:spcAft>
                      <a:spcPct val="0"/>
                    </a:spcAft>
                    <a:buClrTx/>
                    <a:buSzTx/>
                    <a:buFontTx/>
                    <a:buNone/>
                    <a:tabLst/>
                    <a:defRPr/>
                  </a:pPr>
                  <a:endParaRPr kumimoji="0" lang="en-US" sz="1234" b="0" i="0" u="none" strike="noStrike" kern="1200" cap="none" spc="0" normalizeH="0" baseline="0" noProof="0">
                    <a:ln>
                      <a:noFill/>
                    </a:ln>
                    <a:solidFill>
                      <a:srgbClr val="282828"/>
                    </a:solidFill>
                    <a:effectLst/>
                    <a:uLnTx/>
                    <a:uFillTx/>
                    <a:latin typeface="Segoe UI"/>
                    <a:ea typeface="+mn-ea"/>
                    <a:cs typeface="Segoe UI Light" panose="020B0502040204020203" pitchFamily="34" charset="0"/>
                  </a:endParaRPr>
                </a:p>
              </p:txBody>
            </p:sp>
          </p:grpSp>
        </p:grpSp>
        <p:grpSp>
          <p:nvGrpSpPr>
            <p:cNvPr id="62" name="Group 61">
              <a:extLst>
                <a:ext uri="{FF2B5EF4-FFF2-40B4-BE49-F238E27FC236}">
                  <a16:creationId xmlns:a16="http://schemas.microsoft.com/office/drawing/2014/main" id="{29DEFB98-1C9B-4BE9-A85F-C534974AF795}"/>
                </a:ext>
              </a:extLst>
            </p:cNvPr>
            <p:cNvGrpSpPr/>
            <p:nvPr/>
          </p:nvGrpSpPr>
          <p:grpSpPr>
            <a:xfrm>
              <a:off x="3222203" y="5595429"/>
              <a:ext cx="1963903" cy="416237"/>
              <a:chOff x="2413191" y="4765479"/>
              <a:chExt cx="1963903" cy="416237"/>
            </a:xfrm>
          </p:grpSpPr>
          <p:sp>
            <p:nvSpPr>
              <p:cNvPr id="63" name="TextBox 62">
                <a:extLst>
                  <a:ext uri="{FF2B5EF4-FFF2-40B4-BE49-F238E27FC236}">
                    <a16:creationId xmlns:a16="http://schemas.microsoft.com/office/drawing/2014/main" id="{675F58A3-13DD-4697-A956-D0EF90531540}"/>
                  </a:ext>
                  <a:ext uri="{C183D7F6-B498-43B3-948B-1728B52AA6E4}">
                    <adec:decorative xmlns:adec="http://schemas.microsoft.com/office/drawing/2017/decorative" val="1"/>
                  </a:ext>
                </a:extLst>
              </p:cNvPr>
              <p:cNvSpPr txBox="1"/>
              <p:nvPr/>
            </p:nvSpPr>
            <p:spPr>
              <a:xfrm>
                <a:off x="2914061" y="4895618"/>
                <a:ext cx="1463033" cy="215444"/>
              </a:xfrm>
              <a:prstGeom prst="rect">
                <a:avLst/>
              </a:prstGeom>
              <a:noFill/>
            </p:spPr>
            <p:txBody>
              <a:bodyPr wrap="square" lIns="0" tIns="0" rIns="0" bIns="0" rtlCol="0" anchor="ctr">
                <a:spAutoFit/>
              </a:bodyPr>
              <a:lstStyle/>
              <a:p>
                <a:pPr marL="0" marR="0" lvl="0" indent="0" algn="l" defTabSz="838009" rtl="0" eaLnBrk="1" fontAlgn="auto" latinLnBrk="0" hangingPunct="1">
                  <a:lnSpc>
                    <a:spcPct val="100000"/>
                  </a:lnSpc>
                  <a:spcBef>
                    <a:spcPts val="360"/>
                  </a:spcBef>
                  <a:spcAft>
                    <a:spcPts val="0"/>
                  </a:spcAft>
                  <a:buClrTx/>
                  <a:buSzPct val="90000"/>
                  <a:buFontTx/>
                  <a:buNone/>
                  <a:tabLst/>
                  <a:defRPr/>
                </a:pPr>
                <a:r>
                  <a:rPr kumimoji="0" lang="ko-kr" sz="1400" b="0" i="0" u="none" strike="noStrike" kern="1200" cap="none" spc="0" normalizeH="0" baseline="0" noProof="0" dirty="0">
                    <a:ln w="3175">
                      <a:noFill/>
                    </a:ln>
                    <a:solidFill>
                      <a:srgbClr val="4B53BC"/>
                    </a:solidFill>
                    <a:effectLst/>
                    <a:uLnTx/>
                    <a:uFillTx/>
                    <a:latin typeface="Malgun Gothic" panose="020B0503020000020004" pitchFamily="34" charset="-127"/>
                    <a:ea typeface="Malgun Gothic" panose="020B0503020000020004" pitchFamily="34" charset="-127"/>
                    <a:cs typeface="Segoe UI Light" panose="020B0502040204020203" pitchFamily="34" charset="0"/>
                  </a:rPr>
                  <a:t>부서별 도구</a:t>
                </a:r>
              </a:p>
            </p:txBody>
          </p:sp>
          <p:sp>
            <p:nvSpPr>
              <p:cNvPr id="64" name="Telemarketer_E7B9" descr="Icon of person with headset">
                <a:extLst>
                  <a:ext uri="{FF2B5EF4-FFF2-40B4-BE49-F238E27FC236}">
                    <a16:creationId xmlns:a16="http://schemas.microsoft.com/office/drawing/2014/main" id="{0A985CA3-A2D8-4859-A12B-9B1436A66785}"/>
                  </a:ext>
                </a:extLst>
              </p:cNvPr>
              <p:cNvSpPr>
                <a:spLocks noChangeAspect="1" noEditPoints="1"/>
              </p:cNvSpPr>
              <p:nvPr/>
            </p:nvSpPr>
            <p:spPr bwMode="auto">
              <a:xfrm>
                <a:off x="2413191" y="4765479"/>
                <a:ext cx="349008" cy="416237"/>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9050" cap="sq">
                <a:solidFill>
                  <a:srgbClr val="4B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65" name="Group 64">
              <a:extLst>
                <a:ext uri="{FF2B5EF4-FFF2-40B4-BE49-F238E27FC236}">
                  <a16:creationId xmlns:a16="http://schemas.microsoft.com/office/drawing/2014/main" id="{786F4683-DFBE-4072-9C4A-91AD29E68A3A}"/>
                </a:ext>
              </a:extLst>
            </p:cNvPr>
            <p:cNvGrpSpPr/>
            <p:nvPr/>
          </p:nvGrpSpPr>
          <p:grpSpPr>
            <a:xfrm>
              <a:off x="5337968" y="5606638"/>
              <a:ext cx="1619569" cy="430887"/>
              <a:chOff x="4727649" y="4846701"/>
              <a:chExt cx="1619569" cy="430887"/>
            </a:xfrm>
          </p:grpSpPr>
          <p:sp>
            <p:nvSpPr>
              <p:cNvPr id="66" name="TextBox 65">
                <a:extLst>
                  <a:ext uri="{FF2B5EF4-FFF2-40B4-BE49-F238E27FC236}">
                    <a16:creationId xmlns:a16="http://schemas.microsoft.com/office/drawing/2014/main" id="{230703B9-A6F7-426B-9288-08F94DDCB645}"/>
                  </a:ext>
                  <a:ext uri="{C183D7F6-B498-43B3-948B-1728B52AA6E4}">
                    <adec:decorative xmlns:adec="http://schemas.microsoft.com/office/drawing/2017/decorative" val="1"/>
                  </a:ext>
                </a:extLst>
              </p:cNvPr>
              <p:cNvSpPr txBox="1"/>
              <p:nvPr/>
            </p:nvSpPr>
            <p:spPr>
              <a:xfrm>
                <a:off x="5400437" y="4846701"/>
                <a:ext cx="946781" cy="430887"/>
              </a:xfrm>
              <a:prstGeom prst="rect">
                <a:avLst/>
              </a:prstGeom>
              <a:noFill/>
            </p:spPr>
            <p:txBody>
              <a:bodyPr wrap="square" lIns="0" tIns="0" rIns="0" bIns="0" rtlCol="0" anchor="ctr">
                <a:spAutoFit/>
              </a:bodyPr>
              <a:lstStyle/>
              <a:p>
                <a:pPr marL="0" marR="0" lvl="0" indent="0" algn="l" defTabSz="838009" rtl="0" eaLnBrk="1" fontAlgn="auto" latinLnBrk="0" hangingPunct="1">
                  <a:lnSpc>
                    <a:spcPct val="100000"/>
                  </a:lnSpc>
                  <a:spcBef>
                    <a:spcPts val="360"/>
                  </a:spcBef>
                  <a:spcAft>
                    <a:spcPts val="0"/>
                  </a:spcAft>
                  <a:buClrTx/>
                  <a:buSzPct val="90000"/>
                  <a:buFontTx/>
                  <a:buNone/>
                  <a:tabLst/>
                  <a:defRPr/>
                </a:pPr>
                <a:r>
                  <a:rPr kumimoji="0" lang="ko-kr" sz="1400" b="0" i="0" u="none" strike="noStrike" kern="1200" cap="none" spc="0" normalizeH="0" baseline="0" noProof="0" dirty="0">
                    <a:ln w="3175">
                      <a:noFill/>
                    </a:ln>
                    <a:solidFill>
                      <a:srgbClr val="4B53BC"/>
                    </a:solidFill>
                    <a:effectLst/>
                    <a:uLnTx/>
                    <a:uFillTx/>
                    <a:latin typeface="Malgun Gothic" panose="020B0503020000020004" pitchFamily="34" charset="-127"/>
                    <a:ea typeface="Malgun Gothic" panose="020B0503020000020004" pitchFamily="34" charset="-127"/>
                    <a:cs typeface="Segoe UI Light" panose="020B0502040204020203" pitchFamily="34" charset="0"/>
                  </a:rPr>
                  <a:t>직원 리소스</a:t>
                </a:r>
              </a:p>
            </p:txBody>
          </p:sp>
          <p:sp>
            <p:nvSpPr>
              <p:cNvPr id="67" name="ContactCard_EEBD" descr="Icon of ID card">
                <a:extLst>
                  <a:ext uri="{FF2B5EF4-FFF2-40B4-BE49-F238E27FC236}">
                    <a16:creationId xmlns:a16="http://schemas.microsoft.com/office/drawing/2014/main" id="{A7DD6CF8-14EA-47ED-B816-59ACB160E6B3}"/>
                  </a:ext>
                </a:extLst>
              </p:cNvPr>
              <p:cNvSpPr>
                <a:spLocks noChangeAspect="1" noEditPoints="1"/>
              </p:cNvSpPr>
              <p:nvPr/>
            </p:nvSpPr>
            <p:spPr bwMode="auto">
              <a:xfrm>
                <a:off x="4727649" y="4875861"/>
                <a:ext cx="507714" cy="372569"/>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9050" cap="sq">
                <a:solidFill>
                  <a:srgbClr val="4B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68" name="Group 67">
              <a:extLst>
                <a:ext uri="{FF2B5EF4-FFF2-40B4-BE49-F238E27FC236}">
                  <a16:creationId xmlns:a16="http://schemas.microsoft.com/office/drawing/2014/main" id="{1F1FC6CB-6DE1-448C-9212-E8E364D858EF}"/>
                </a:ext>
              </a:extLst>
            </p:cNvPr>
            <p:cNvGrpSpPr/>
            <p:nvPr/>
          </p:nvGrpSpPr>
          <p:grpSpPr>
            <a:xfrm>
              <a:off x="7422499" y="5606638"/>
              <a:ext cx="1746800" cy="430887"/>
              <a:chOff x="6974859" y="4827883"/>
              <a:chExt cx="1746800" cy="430887"/>
            </a:xfrm>
          </p:grpSpPr>
          <p:sp>
            <p:nvSpPr>
              <p:cNvPr id="69" name="TextBox 68">
                <a:extLst>
                  <a:ext uri="{FF2B5EF4-FFF2-40B4-BE49-F238E27FC236}">
                    <a16:creationId xmlns:a16="http://schemas.microsoft.com/office/drawing/2014/main" id="{253ADD78-34E5-4A9D-9308-DE0ACF72A61C}"/>
                  </a:ext>
                  <a:ext uri="{C183D7F6-B498-43B3-948B-1728B52AA6E4}">
                    <adec:decorative xmlns:adec="http://schemas.microsoft.com/office/drawing/2017/decorative" val="1"/>
                  </a:ext>
                </a:extLst>
              </p:cNvPr>
              <p:cNvSpPr txBox="1"/>
              <p:nvPr/>
            </p:nvSpPr>
            <p:spPr>
              <a:xfrm>
                <a:off x="7595986" y="4827883"/>
                <a:ext cx="1125673" cy="430887"/>
              </a:xfrm>
              <a:prstGeom prst="rect">
                <a:avLst/>
              </a:prstGeom>
              <a:noFill/>
            </p:spPr>
            <p:txBody>
              <a:bodyPr wrap="square" lIns="0" tIns="0" rIns="0" bIns="0" rtlCol="0" anchor="ctr">
                <a:spAutoFit/>
              </a:bodyPr>
              <a:lstStyle/>
              <a:p>
                <a:pPr marL="0" marR="0" lvl="0" indent="0" algn="l" defTabSz="838009" rtl="0" eaLnBrk="1" fontAlgn="auto" latinLnBrk="0" hangingPunct="1">
                  <a:lnSpc>
                    <a:spcPct val="100000"/>
                  </a:lnSpc>
                  <a:spcBef>
                    <a:spcPts val="360"/>
                  </a:spcBef>
                  <a:spcAft>
                    <a:spcPts val="0"/>
                  </a:spcAft>
                  <a:buClrTx/>
                  <a:buSzPct val="90000"/>
                  <a:buFontTx/>
                  <a:buNone/>
                  <a:tabLst/>
                  <a:defRPr/>
                </a:pPr>
                <a:r>
                  <a:rPr kumimoji="0" lang="ko-kr" sz="1400" b="0" i="0" u="none" strike="noStrike" kern="1200" cap="none" spc="0" normalizeH="0" baseline="0" noProof="0" dirty="0">
                    <a:ln w="3175">
                      <a:noFill/>
                    </a:ln>
                    <a:solidFill>
                      <a:srgbClr val="4B53BC"/>
                    </a:solidFill>
                    <a:effectLst/>
                    <a:uLnTx/>
                    <a:uFillTx/>
                    <a:latin typeface="Malgun Gothic" panose="020B0503020000020004" pitchFamily="34" charset="-127"/>
                    <a:ea typeface="Malgun Gothic" panose="020B0503020000020004" pitchFamily="34" charset="-127"/>
                    <a:cs typeface="Segoe UI Light" panose="020B0502040204020203" pitchFamily="34" charset="0"/>
                  </a:rPr>
                  <a:t>프로세스 및 워크플로</a:t>
                </a:r>
              </a:p>
            </p:txBody>
          </p:sp>
          <p:sp>
            <p:nvSpPr>
              <p:cNvPr id="70" name="Processing_E9F5" descr="Icon of gears">
                <a:extLst>
                  <a:ext uri="{FF2B5EF4-FFF2-40B4-BE49-F238E27FC236}">
                    <a16:creationId xmlns:a16="http://schemas.microsoft.com/office/drawing/2014/main" id="{712B5EB6-33CA-4CF6-A432-FE6D99072CFF}"/>
                  </a:ext>
                </a:extLst>
              </p:cNvPr>
              <p:cNvSpPr>
                <a:spLocks noChangeAspect="1" noEditPoints="1"/>
              </p:cNvSpPr>
              <p:nvPr/>
            </p:nvSpPr>
            <p:spPr bwMode="auto">
              <a:xfrm>
                <a:off x="6974859" y="4827883"/>
                <a:ext cx="461516" cy="40195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flat">
                <a:solidFill>
                  <a:srgbClr val="4B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2" name="Rectangle 11">
            <a:extLst>
              <a:ext uri="{FF2B5EF4-FFF2-40B4-BE49-F238E27FC236}">
                <a16:creationId xmlns:a16="http://schemas.microsoft.com/office/drawing/2014/main" id="{59066F91-D463-45D4-AB36-D0DDF8B106F8}"/>
              </a:ext>
            </a:extLst>
          </p:cNvPr>
          <p:cNvSpPr/>
          <p:nvPr/>
        </p:nvSpPr>
        <p:spPr bwMode="auto">
          <a:xfrm>
            <a:off x="1315011" y="3520066"/>
            <a:ext cx="1455251" cy="1568111"/>
          </a:xfrm>
          <a:prstGeom prst="rect">
            <a:avLst/>
          </a:prstGeom>
          <a:solidFill>
            <a:srgbClr val="5558AF">
              <a:alpha val="22000"/>
            </a:srgbClr>
          </a:solidFill>
          <a:ln>
            <a:solidFill>
              <a:srgbClr val="D3D5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ko-kr" sz="1600" b="1" i="0" u="none" strike="noStrike" kern="1200" cap="none" spc="0" normalizeH="0" baseline="0" noProof="0" dirty="0">
                <a:ln>
                  <a:noFill/>
                </a:ln>
                <a:solidFill>
                  <a:srgbClr val="1A1A1A"/>
                </a:solidFill>
                <a:effectLst/>
                <a:uLnTx/>
                <a:uFillTx/>
                <a:latin typeface="Malgun Gothic" panose="020B0503020000020004" pitchFamily="34" charset="-127"/>
                <a:ea typeface="Malgun Gothic" panose="020B0503020000020004" pitchFamily="34" charset="-127"/>
                <a:cs typeface="Segoe UI" pitchFamily="34" charset="0"/>
              </a:rPr>
              <a:t>하위 코드 앱 및 워크플로 </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1A1A1A"/>
              </a:solidFill>
              <a:effectLst/>
              <a:uLnTx/>
              <a:uFillTx/>
              <a:latin typeface="Segoe UI Semibold"/>
              <a:ea typeface="+mn-ea"/>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ko-kr" sz="1600" b="1" i="0" u="none" strike="noStrike" kern="1200" cap="none" spc="0" normalizeH="0" baseline="0" noProof="0" dirty="0">
                <a:ln>
                  <a:noFill/>
                </a:ln>
                <a:solidFill>
                  <a:srgbClr val="1A1A1A"/>
                </a:solidFill>
                <a:effectLst/>
                <a:uLnTx/>
                <a:uFillTx/>
                <a:latin typeface="Segoe UI Semibold"/>
                <a:ea typeface="+mn-ea"/>
                <a:cs typeface="Segoe UI" pitchFamily="34" charset="0"/>
              </a:rPr>
              <a:t>(Power Platform)</a:t>
            </a:r>
          </a:p>
        </p:txBody>
      </p:sp>
      <p:grpSp>
        <p:nvGrpSpPr>
          <p:cNvPr id="3" name="Group 2">
            <a:extLst>
              <a:ext uri="{FF2B5EF4-FFF2-40B4-BE49-F238E27FC236}">
                <a16:creationId xmlns:a16="http://schemas.microsoft.com/office/drawing/2014/main" id="{839B72AA-09F2-473C-A21E-30960964727C}"/>
              </a:ext>
            </a:extLst>
          </p:cNvPr>
          <p:cNvGrpSpPr/>
          <p:nvPr/>
        </p:nvGrpSpPr>
        <p:grpSpPr>
          <a:xfrm>
            <a:off x="10380389" y="3890151"/>
            <a:ext cx="827940" cy="827940"/>
            <a:chOff x="10813968" y="3912056"/>
            <a:chExt cx="827940" cy="827940"/>
          </a:xfrm>
        </p:grpSpPr>
        <p:sp>
          <p:nvSpPr>
            <p:cNvPr id="146" name="Oval 145">
              <a:extLst>
                <a:ext uri="{FF2B5EF4-FFF2-40B4-BE49-F238E27FC236}">
                  <a16:creationId xmlns:a16="http://schemas.microsoft.com/office/drawing/2014/main" id="{76CCCF32-4528-4B54-B9E9-AA4E7A6EFD84}"/>
                </a:ext>
              </a:extLst>
            </p:cNvPr>
            <p:cNvSpPr/>
            <p:nvPr/>
          </p:nvSpPr>
          <p:spPr bwMode="auto">
            <a:xfrm>
              <a:off x="10813968" y="3912056"/>
              <a:ext cx="827940" cy="827940"/>
            </a:xfrm>
            <a:prstGeom prst="ellipse">
              <a:avLst/>
            </a:prstGeom>
            <a:solidFill>
              <a:srgbClr val="14848F"/>
            </a:solidFill>
            <a:ln w="9525" cap="flat" cmpd="sng" algn="ctr">
              <a:noFill/>
              <a:prstDash val="solid"/>
            </a:ln>
            <a:effectLst>
              <a:outerShdw blurRad="63500" dist="38100" dir="2700000" algn="tl" rotWithShape="0">
                <a:prstClr val="black">
                  <a:alpha val="20000"/>
                </a:prstClr>
              </a:outerShdw>
            </a:effectLst>
          </p:spPr>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a:ln>
                  <a:noFill/>
                </a:ln>
                <a:solidFill>
                  <a:srgbClr val="1A1A1A"/>
                </a:solidFill>
                <a:effectLst/>
                <a:uLnTx/>
                <a:uFillTx/>
                <a:latin typeface="Segoe UI"/>
                <a:ea typeface="+mn-ea"/>
                <a:cs typeface="Segoe UI" pitchFamily="34" charset="0"/>
              </a:endParaRPr>
            </a:p>
          </p:txBody>
        </p:sp>
        <p:pic>
          <p:nvPicPr>
            <p:cNvPr id="147" name="Picture 146" descr="A picture containing drawing&#10;&#10;Description automatically generated">
              <a:extLst>
                <a:ext uri="{FF2B5EF4-FFF2-40B4-BE49-F238E27FC236}">
                  <a16:creationId xmlns:a16="http://schemas.microsoft.com/office/drawing/2014/main" id="{6D1B7CAC-CBDD-450C-A42B-ABF4BA490D9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013658" y="4112463"/>
              <a:ext cx="427127" cy="427127"/>
            </a:xfrm>
            <a:prstGeom prst="rect">
              <a:avLst/>
            </a:prstGeom>
          </p:spPr>
        </p:pic>
      </p:grpSp>
      <p:sp>
        <p:nvSpPr>
          <p:cNvPr id="148" name="Rectangle 147">
            <a:extLst>
              <a:ext uri="{FF2B5EF4-FFF2-40B4-BE49-F238E27FC236}">
                <a16:creationId xmlns:a16="http://schemas.microsoft.com/office/drawing/2014/main" id="{8DC8192E-2983-4B1E-A942-324207F48974}"/>
              </a:ext>
            </a:extLst>
          </p:cNvPr>
          <p:cNvSpPr/>
          <p:nvPr/>
        </p:nvSpPr>
        <p:spPr bwMode="auto">
          <a:xfrm>
            <a:off x="9218684" y="1770868"/>
            <a:ext cx="182880" cy="182880"/>
          </a:xfrm>
          <a:prstGeom prst="rect">
            <a:avLst/>
          </a:prstGeom>
          <a:solidFill>
            <a:srgbClr val="5159BF">
              <a:alpha val="6000"/>
            </a:srgbClr>
          </a:solidFill>
          <a:ln w="15875">
            <a:solidFill>
              <a:srgbClr val="5159BF"/>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400" b="0" i="0" u="none" strike="noStrike" kern="1200" cap="none" spc="0" normalizeH="0" baseline="0" noProof="0" err="1">
              <a:ln>
                <a:noFill/>
              </a:ln>
              <a:solidFill>
                <a:srgbClr val="1A1A1A"/>
              </a:solidFill>
              <a:effectLst/>
              <a:uLnTx/>
              <a:uFillTx/>
              <a:latin typeface="Segoe UI"/>
              <a:ea typeface="+mn-ea"/>
              <a:cs typeface="Segoe UI" pitchFamily="34" charset="0"/>
            </a:endParaRPr>
          </a:p>
        </p:txBody>
      </p:sp>
      <p:sp>
        <p:nvSpPr>
          <p:cNvPr id="149" name="TextBox 148">
            <a:extLst>
              <a:ext uri="{FF2B5EF4-FFF2-40B4-BE49-F238E27FC236}">
                <a16:creationId xmlns:a16="http://schemas.microsoft.com/office/drawing/2014/main" id="{92B294FF-FC0C-466B-ADCB-0F5600FC3919}"/>
              </a:ext>
            </a:extLst>
          </p:cNvPr>
          <p:cNvSpPr txBox="1"/>
          <p:nvPr/>
        </p:nvSpPr>
        <p:spPr>
          <a:xfrm>
            <a:off x="9506915" y="1793418"/>
            <a:ext cx="2146084" cy="1938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ko-kr" sz="1400" b="0" i="0" u="none" strike="noStrike" kern="1200" cap="none" spc="0" normalizeH="0" baseline="0" noProof="0" dirty="0">
                <a:ln>
                  <a:noFill/>
                </a:ln>
                <a:solidFill>
                  <a:srgbClr val="1A1A1A"/>
                </a:solidFill>
                <a:effectLst/>
                <a:uLnTx/>
                <a:uFillTx/>
                <a:latin typeface="Malgun Gothic" panose="020B0503020000020004" pitchFamily="34" charset="-127"/>
                <a:ea typeface="Malgun Gothic" panose="020B0503020000020004" pitchFamily="34" charset="-127"/>
              </a:rPr>
              <a:t>오늘 논의의 초점</a:t>
            </a:r>
          </a:p>
        </p:txBody>
      </p:sp>
      <p:grpSp>
        <p:nvGrpSpPr>
          <p:cNvPr id="71" name="Group 70">
            <a:extLst>
              <a:ext uri="{FF2B5EF4-FFF2-40B4-BE49-F238E27FC236}">
                <a16:creationId xmlns:a16="http://schemas.microsoft.com/office/drawing/2014/main" id="{D2357254-146E-4E4F-851F-12DE32BE1321}"/>
              </a:ext>
            </a:extLst>
          </p:cNvPr>
          <p:cNvGrpSpPr/>
          <p:nvPr/>
        </p:nvGrpSpPr>
        <p:grpSpPr>
          <a:xfrm>
            <a:off x="3441436" y="3890151"/>
            <a:ext cx="827940" cy="827940"/>
            <a:chOff x="5854115" y="3912056"/>
            <a:chExt cx="827940" cy="827940"/>
          </a:xfrm>
        </p:grpSpPr>
        <p:sp>
          <p:nvSpPr>
            <p:cNvPr id="72" name="Oval 71">
              <a:extLst>
                <a:ext uri="{FF2B5EF4-FFF2-40B4-BE49-F238E27FC236}">
                  <a16:creationId xmlns:a16="http://schemas.microsoft.com/office/drawing/2014/main" id="{E892D101-B83F-4561-8028-312339637E51}"/>
                </a:ext>
              </a:extLst>
            </p:cNvPr>
            <p:cNvSpPr/>
            <p:nvPr/>
          </p:nvSpPr>
          <p:spPr bwMode="auto">
            <a:xfrm>
              <a:off x="5854115" y="3912056"/>
              <a:ext cx="827940" cy="827940"/>
            </a:xfrm>
            <a:prstGeom prst="ellipse">
              <a:avLst/>
            </a:prstGeom>
            <a:solidFill>
              <a:srgbClr val="742774"/>
            </a:solidFill>
            <a:ln w="9525" cap="flat" cmpd="sng" algn="ctr">
              <a:noFill/>
              <a:prstDash val="solid"/>
            </a:ln>
            <a:effectLst>
              <a:outerShdw blurRad="63500" dist="38100" dir="2700000" algn="tl" rotWithShape="0">
                <a:prstClr val="black">
                  <a:alpha val="20000"/>
                </a:prstClr>
              </a:outerShdw>
            </a:effectLst>
          </p:spPr>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a:ln>
                  <a:noFill/>
                </a:ln>
                <a:solidFill>
                  <a:srgbClr val="1A1A1A"/>
                </a:solidFill>
                <a:effectLst/>
                <a:uLnTx/>
                <a:uFillTx/>
                <a:latin typeface="Segoe UI"/>
                <a:ea typeface="+mn-ea"/>
                <a:cs typeface="Segoe UI" pitchFamily="34" charset="0"/>
              </a:endParaRPr>
            </a:p>
          </p:txBody>
        </p:sp>
        <p:grpSp>
          <p:nvGrpSpPr>
            <p:cNvPr id="73" name="Group 4">
              <a:extLst>
                <a:ext uri="{FF2B5EF4-FFF2-40B4-BE49-F238E27FC236}">
                  <a16:creationId xmlns:a16="http://schemas.microsoft.com/office/drawing/2014/main" id="{1755135D-F257-4384-9A6E-3CC78591F71B}"/>
                </a:ext>
              </a:extLst>
            </p:cNvPr>
            <p:cNvGrpSpPr>
              <a:grpSpLocks noChangeAspect="1"/>
            </p:cNvGrpSpPr>
            <p:nvPr/>
          </p:nvGrpSpPr>
          <p:grpSpPr bwMode="auto">
            <a:xfrm>
              <a:off x="6052732" y="4160350"/>
              <a:ext cx="430616" cy="331376"/>
              <a:chOff x="2880" y="2176"/>
              <a:chExt cx="256" cy="197"/>
            </a:xfrm>
            <a:solidFill>
              <a:srgbClr val="D2D2D2"/>
            </a:solidFill>
          </p:grpSpPr>
          <p:sp>
            <p:nvSpPr>
              <p:cNvPr id="74" name="Freeform 5">
                <a:extLst>
                  <a:ext uri="{FF2B5EF4-FFF2-40B4-BE49-F238E27FC236}">
                    <a16:creationId xmlns:a16="http://schemas.microsoft.com/office/drawing/2014/main" id="{9B434FA2-6566-4AE5-B30C-C136A61DC697}"/>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5" name="Freeform 6">
                <a:extLst>
                  <a:ext uri="{FF2B5EF4-FFF2-40B4-BE49-F238E27FC236}">
                    <a16:creationId xmlns:a16="http://schemas.microsoft.com/office/drawing/2014/main" id="{BA312FBA-E4D9-4033-B91C-55142F6C79BC}"/>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6" name="Freeform 7">
                <a:extLst>
                  <a:ext uri="{FF2B5EF4-FFF2-40B4-BE49-F238E27FC236}">
                    <a16:creationId xmlns:a16="http://schemas.microsoft.com/office/drawing/2014/main" id="{1A113FE7-D415-40D0-9A80-A83FC1467234}"/>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7" name="Freeform 8">
                <a:extLst>
                  <a:ext uri="{FF2B5EF4-FFF2-40B4-BE49-F238E27FC236}">
                    <a16:creationId xmlns:a16="http://schemas.microsoft.com/office/drawing/2014/main" id="{0C8E9BFE-4F50-4DAB-8AD9-5B37EB4455B0}"/>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8" name="Freeform 9">
                <a:extLst>
                  <a:ext uri="{FF2B5EF4-FFF2-40B4-BE49-F238E27FC236}">
                    <a16:creationId xmlns:a16="http://schemas.microsoft.com/office/drawing/2014/main" id="{AA39C0F3-AD5B-488D-A26C-1BC87E81CAD5}"/>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grpSp>
      <p:grpSp>
        <p:nvGrpSpPr>
          <p:cNvPr id="79" name="Group 78">
            <a:extLst>
              <a:ext uri="{FF2B5EF4-FFF2-40B4-BE49-F238E27FC236}">
                <a16:creationId xmlns:a16="http://schemas.microsoft.com/office/drawing/2014/main" id="{1547FED9-18B2-40C7-93CD-7E1B22747362}"/>
              </a:ext>
            </a:extLst>
          </p:cNvPr>
          <p:cNvGrpSpPr/>
          <p:nvPr/>
        </p:nvGrpSpPr>
        <p:grpSpPr>
          <a:xfrm>
            <a:off x="8146890" y="3890151"/>
            <a:ext cx="827940" cy="827940"/>
            <a:chOff x="3373568" y="3912056"/>
            <a:chExt cx="827940" cy="827940"/>
          </a:xfrm>
        </p:grpSpPr>
        <p:sp>
          <p:nvSpPr>
            <p:cNvPr id="80" name="Oval 79">
              <a:extLst>
                <a:ext uri="{FF2B5EF4-FFF2-40B4-BE49-F238E27FC236}">
                  <a16:creationId xmlns:a16="http://schemas.microsoft.com/office/drawing/2014/main" id="{65B2C270-FD12-4E7E-BE0B-1CF7C606EE99}"/>
                </a:ext>
              </a:extLst>
            </p:cNvPr>
            <p:cNvSpPr/>
            <p:nvPr/>
          </p:nvSpPr>
          <p:spPr bwMode="auto">
            <a:xfrm>
              <a:off x="3373568" y="3912056"/>
              <a:ext cx="827940" cy="827940"/>
            </a:xfrm>
            <a:prstGeom prst="ellipse">
              <a:avLst/>
            </a:prstGeom>
            <a:solidFill>
              <a:srgbClr val="FFC000"/>
            </a:solidFill>
            <a:ln w="9525" cap="flat" cmpd="sng" algn="ctr">
              <a:noFill/>
              <a:prstDash val="solid"/>
            </a:ln>
            <a:effectLst>
              <a:outerShdw blurRad="63500" dist="38100" dir="2700000" algn="tl" rotWithShape="0">
                <a:prstClr val="black">
                  <a:alpha val="20000"/>
                </a:prstClr>
              </a:outerShdw>
            </a:effectLst>
          </p:spPr>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a:ln>
                  <a:noFill/>
                </a:ln>
                <a:solidFill>
                  <a:srgbClr val="1A1A1A"/>
                </a:solidFill>
                <a:effectLst/>
                <a:uLnTx/>
                <a:uFillTx/>
                <a:latin typeface="Segoe UI"/>
                <a:ea typeface="+mn-ea"/>
                <a:cs typeface="Segoe UI" pitchFamily="34" charset="0"/>
              </a:endParaRPr>
            </a:p>
          </p:txBody>
        </p:sp>
        <p:grpSp>
          <p:nvGrpSpPr>
            <p:cNvPr id="81" name="Group 12">
              <a:extLst>
                <a:ext uri="{FF2B5EF4-FFF2-40B4-BE49-F238E27FC236}">
                  <a16:creationId xmlns:a16="http://schemas.microsoft.com/office/drawing/2014/main" id="{0FDDCA7F-1872-45AB-B089-1846D412BBB7}"/>
                </a:ext>
              </a:extLst>
            </p:cNvPr>
            <p:cNvGrpSpPr>
              <a:grpSpLocks noChangeAspect="1"/>
            </p:cNvGrpSpPr>
            <p:nvPr/>
          </p:nvGrpSpPr>
          <p:grpSpPr bwMode="auto">
            <a:xfrm>
              <a:off x="3561380" y="4154217"/>
              <a:ext cx="452317" cy="343618"/>
              <a:chOff x="4543" y="2176"/>
              <a:chExt cx="258" cy="196"/>
            </a:xfrm>
            <a:solidFill>
              <a:srgbClr val="3C3C41"/>
            </a:solidFill>
          </p:grpSpPr>
          <p:sp>
            <p:nvSpPr>
              <p:cNvPr id="82" name="Freeform 13">
                <a:extLst>
                  <a:ext uri="{FF2B5EF4-FFF2-40B4-BE49-F238E27FC236}">
                    <a16:creationId xmlns:a16="http://schemas.microsoft.com/office/drawing/2014/main" id="{AC637574-3C82-4BD6-95AE-FDF635F1F688}"/>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83" name="Freeform 14">
                <a:extLst>
                  <a:ext uri="{FF2B5EF4-FFF2-40B4-BE49-F238E27FC236}">
                    <a16:creationId xmlns:a16="http://schemas.microsoft.com/office/drawing/2014/main" id="{F6A73E0F-16E3-4353-A511-ABDF0B7EF01A}"/>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84" name="Freeform 15">
                <a:extLst>
                  <a:ext uri="{FF2B5EF4-FFF2-40B4-BE49-F238E27FC236}">
                    <a16:creationId xmlns:a16="http://schemas.microsoft.com/office/drawing/2014/main" id="{D2F2A67F-D9AE-4E5A-A219-93926BC1ECF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85" name="Freeform 16">
                <a:extLst>
                  <a:ext uri="{FF2B5EF4-FFF2-40B4-BE49-F238E27FC236}">
                    <a16:creationId xmlns:a16="http://schemas.microsoft.com/office/drawing/2014/main" id="{07C703C8-4C1B-4681-9463-45C7C221E749}"/>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86" name="Freeform 17">
                <a:extLst>
                  <a:ext uri="{FF2B5EF4-FFF2-40B4-BE49-F238E27FC236}">
                    <a16:creationId xmlns:a16="http://schemas.microsoft.com/office/drawing/2014/main" id="{B54C18B8-3BDC-4BB2-9BCB-F7ED7DDB1718}"/>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grpSp>
      <p:grpSp>
        <p:nvGrpSpPr>
          <p:cNvPr id="87" name="Group 86">
            <a:extLst>
              <a:ext uri="{FF2B5EF4-FFF2-40B4-BE49-F238E27FC236}">
                <a16:creationId xmlns:a16="http://schemas.microsoft.com/office/drawing/2014/main" id="{BA838B57-4402-41A3-9422-3FEE2A627C27}"/>
              </a:ext>
            </a:extLst>
          </p:cNvPr>
          <p:cNvGrpSpPr/>
          <p:nvPr/>
        </p:nvGrpSpPr>
        <p:grpSpPr>
          <a:xfrm>
            <a:off x="5665929" y="3890151"/>
            <a:ext cx="827940" cy="827940"/>
            <a:chOff x="8334662" y="3912056"/>
            <a:chExt cx="827940" cy="827940"/>
          </a:xfrm>
        </p:grpSpPr>
        <p:sp>
          <p:nvSpPr>
            <p:cNvPr id="88" name="Oval 87">
              <a:extLst>
                <a:ext uri="{FF2B5EF4-FFF2-40B4-BE49-F238E27FC236}">
                  <a16:creationId xmlns:a16="http://schemas.microsoft.com/office/drawing/2014/main" id="{0EE86FAA-199A-412D-858A-0BB7D1BEE287}"/>
                </a:ext>
              </a:extLst>
            </p:cNvPr>
            <p:cNvSpPr/>
            <p:nvPr/>
          </p:nvSpPr>
          <p:spPr bwMode="auto">
            <a:xfrm>
              <a:off x="8334662" y="3912056"/>
              <a:ext cx="827940" cy="827940"/>
            </a:xfrm>
            <a:prstGeom prst="ellipse">
              <a:avLst/>
            </a:prstGeom>
            <a:solidFill>
              <a:srgbClr val="287EFF"/>
            </a:solidFill>
            <a:ln w="9525" cap="flat" cmpd="sng" algn="ctr">
              <a:noFill/>
              <a:prstDash val="solid"/>
            </a:ln>
            <a:effectLst>
              <a:outerShdw blurRad="63500" dist="38100" dir="2700000" algn="tl" rotWithShape="0">
                <a:prstClr val="black">
                  <a:alpha val="20000"/>
                </a:prstClr>
              </a:outerShdw>
            </a:effectLst>
          </p:spPr>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a:ln>
                  <a:noFill/>
                </a:ln>
                <a:solidFill>
                  <a:srgbClr val="1A1A1A"/>
                </a:solidFill>
                <a:effectLst/>
                <a:uLnTx/>
                <a:uFillTx/>
                <a:latin typeface="Segoe UI"/>
                <a:ea typeface="+mn-ea"/>
                <a:cs typeface="Segoe UI" pitchFamily="34" charset="0"/>
              </a:endParaRPr>
            </a:p>
          </p:txBody>
        </p:sp>
        <p:sp>
          <p:nvSpPr>
            <p:cNvPr id="89" name="Freeform 5">
              <a:extLst>
                <a:ext uri="{FF2B5EF4-FFF2-40B4-BE49-F238E27FC236}">
                  <a16:creationId xmlns:a16="http://schemas.microsoft.com/office/drawing/2014/main" id="{EA862663-4743-4093-9F86-176B0D375521}"/>
                </a:ext>
              </a:extLst>
            </p:cNvPr>
            <p:cNvSpPr>
              <a:spLocks/>
            </p:cNvSpPr>
            <p:nvPr/>
          </p:nvSpPr>
          <p:spPr bwMode="auto">
            <a:xfrm>
              <a:off x="8518084" y="4174248"/>
              <a:ext cx="461097" cy="303556"/>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6">
              <a:extLst>
                <a:ext uri="{FF2B5EF4-FFF2-40B4-BE49-F238E27FC236}">
                  <a16:creationId xmlns:a16="http://schemas.microsoft.com/office/drawing/2014/main" id="{76EB6253-94CF-47D3-828B-35988B230064}"/>
                </a:ext>
              </a:extLst>
            </p:cNvPr>
            <p:cNvSpPr>
              <a:spLocks noEditPoints="1"/>
            </p:cNvSpPr>
            <p:nvPr/>
          </p:nvSpPr>
          <p:spPr bwMode="auto">
            <a:xfrm>
              <a:off x="8518084" y="4188635"/>
              <a:ext cx="352477" cy="2747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172432889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65992"/>
            <a:ext cx="11018520" cy="553998"/>
          </a:xfrm>
        </p:spPr>
        <p:txBody>
          <a:bodyPr>
            <a:normAutofit/>
          </a:bodyPr>
          <a:lstStyle/>
          <a:p>
            <a:r>
              <a:rPr lang="ko-kr" dirty="0"/>
              <a:t>Power Platform </a:t>
            </a:r>
            <a:r>
              <a:rPr lang="ko-kr" b="1" dirty="0">
                <a:latin typeface="Malgun Gothic" panose="020B0503020000020004" pitchFamily="34" charset="-127"/>
                <a:ea typeface="Malgun Gothic" panose="020B0503020000020004" pitchFamily="34" charset="-127"/>
              </a:rPr>
              <a:t>소개</a:t>
            </a:r>
          </a:p>
        </p:txBody>
      </p:sp>
      <p:pic>
        <p:nvPicPr>
          <p:cNvPr id="3" name="Picture 2">
            <a:extLst>
              <a:ext uri="{FF2B5EF4-FFF2-40B4-BE49-F238E27FC236}">
                <a16:creationId xmlns:a16="http://schemas.microsoft.com/office/drawing/2014/main" id="{76D3C955-836B-496A-80AF-0650BECC4FE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96246" y="1607098"/>
            <a:ext cx="9597004" cy="5137380"/>
          </a:xfrm>
          <a:prstGeom prst="rect">
            <a:avLst/>
          </a:prstGeom>
        </p:spPr>
      </p:pic>
    </p:spTree>
    <p:custDataLst>
      <p:tags r:id="rId1"/>
    </p:custDataLst>
    <p:extLst>
      <p:ext uri="{BB962C8B-B14F-4D97-AF65-F5344CB8AC3E}">
        <p14:creationId xmlns:p14="http://schemas.microsoft.com/office/powerpoint/2010/main" val="426748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9544" y="3601570"/>
            <a:ext cx="9144000" cy="553998"/>
          </a:xfrm>
        </p:spPr>
        <p:txBody>
          <a:bodyPr/>
          <a:lstStyle/>
          <a:p>
            <a:r>
              <a:rPr lang="ko-kr" dirty="0"/>
              <a:t>Power Apps </a:t>
            </a:r>
            <a:r>
              <a:rPr lang="ko-kr" b="1" dirty="0">
                <a:latin typeface="Malgun Gothic" panose="020B0503020000020004" pitchFamily="34" charset="-127"/>
                <a:ea typeface="Malgun Gothic" panose="020B0503020000020004" pitchFamily="34" charset="-127"/>
              </a:rPr>
              <a:t>개요</a:t>
            </a:r>
            <a:endParaRPr lang="en-US" b="1" dirty="0">
              <a:latin typeface="Malgun Gothic" panose="020B0503020000020004" pitchFamily="34" charset="-127"/>
              <a:ea typeface="Malgun Gothic" panose="020B0503020000020004" pitchFamily="34" charset="-127"/>
            </a:endParaRPr>
          </a:p>
        </p:txBody>
      </p:sp>
    </p:spTree>
    <p:custDataLst>
      <p:tags r:id="rId1"/>
    </p:custDataLst>
    <p:extLst>
      <p:ext uri="{BB962C8B-B14F-4D97-AF65-F5344CB8AC3E}">
        <p14:creationId xmlns:p14="http://schemas.microsoft.com/office/powerpoint/2010/main" val="3463543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65992"/>
            <a:ext cx="11018520" cy="553998"/>
          </a:xfrm>
        </p:spPr>
        <p:txBody>
          <a:bodyPr>
            <a:normAutofit/>
          </a:bodyPr>
          <a:lstStyle/>
          <a:p>
            <a:r>
              <a:rPr lang="ko-kr" b="1" dirty="0">
                <a:latin typeface="Segoe UI" panose="020B0502040204020203" pitchFamily="34" charset="0"/>
                <a:ea typeface="Malgun Gothic" panose="020B0503020000020004" pitchFamily="34" charset="-127"/>
              </a:rPr>
              <a:t>Power Apps </a:t>
            </a:r>
            <a:r>
              <a:rPr lang="ko-kr" b="1" dirty="0">
                <a:latin typeface="+mn-lt"/>
                <a:ea typeface="Malgun Gothic" panose="020B0503020000020004" pitchFamily="34" charset="-127"/>
              </a:rPr>
              <a:t>소개</a:t>
            </a:r>
            <a:endParaRPr lang="en-US" b="1" dirty="0">
              <a:latin typeface="+mn-lt"/>
              <a:ea typeface="Malgun Gothic" panose="020B0503020000020004" pitchFamily="34" charset="-127"/>
            </a:endParaRPr>
          </a:p>
        </p:txBody>
      </p:sp>
      <p:sp>
        <p:nvSpPr>
          <p:cNvPr id="6" name="Text Placeholder 5"/>
          <p:cNvSpPr>
            <a:spLocks noGrp="1"/>
          </p:cNvSpPr>
          <p:nvPr>
            <p:ph type="body" sz="quarter" idx="10"/>
          </p:nvPr>
        </p:nvSpPr>
        <p:spPr>
          <a:xfrm>
            <a:off x="592992" y="3888909"/>
            <a:ext cx="11018520" cy="2831544"/>
          </a:xfrm>
        </p:spPr>
        <p:txBody>
          <a:bodyPr/>
          <a:lstStyle/>
          <a:p>
            <a:pPr marL="0" indent="0">
              <a:buNone/>
            </a:pPr>
            <a:r>
              <a:rPr lang="ko-kr" dirty="0">
                <a:ea typeface="Malgun Gothic" panose="020B0503020000020004" pitchFamily="34" charset="-127"/>
              </a:rPr>
              <a:t>PowerApps에는 세 가지 유형이 있습니다.</a:t>
            </a:r>
          </a:p>
          <a:p>
            <a:pPr marL="0" indent="0">
              <a:buNone/>
            </a:pPr>
            <a:endParaRPr lang="en-US" sz="1000" dirty="0">
              <a:ea typeface="Malgun Gothic" panose="020B0503020000020004" pitchFamily="34" charset="-127"/>
            </a:endParaRPr>
          </a:p>
          <a:p>
            <a:pPr lvl="1"/>
            <a:r>
              <a:rPr lang="ko-kr" sz="2400" dirty="0">
                <a:ea typeface="Malgun Gothic" panose="020B0503020000020004" pitchFamily="34" charset="-127"/>
              </a:rPr>
              <a:t>캔버스 앱</a:t>
            </a:r>
          </a:p>
          <a:p>
            <a:pPr lvl="1"/>
            <a:r>
              <a:rPr lang="ko-kr" sz="2400" dirty="0">
                <a:ea typeface="Malgun Gothic" panose="020B0503020000020004" pitchFamily="34" charset="-127"/>
              </a:rPr>
              <a:t>모델 기반 앱</a:t>
            </a:r>
          </a:p>
          <a:p>
            <a:pPr lvl="1"/>
            <a:r>
              <a:rPr lang="ko-kr" sz="2400" dirty="0">
                <a:ea typeface="Malgun Gothic" panose="020B0503020000020004" pitchFamily="34" charset="-127"/>
              </a:rPr>
              <a:t>포털</a:t>
            </a:r>
          </a:p>
          <a:p>
            <a:pPr marL="228600" lvl="1" indent="0">
              <a:buNone/>
            </a:pPr>
            <a:endParaRPr lang="en-US" sz="2400" dirty="0">
              <a:ea typeface="Malgun Gothic" panose="020B0503020000020004" pitchFamily="34" charset="-127"/>
            </a:endParaRPr>
          </a:p>
          <a:p>
            <a:pPr marL="228600" lvl="1" indent="0">
              <a:buNone/>
            </a:pPr>
            <a:r>
              <a:rPr lang="ko-kr" sz="2400" dirty="0">
                <a:ea typeface="Malgun Gothic" panose="020B0503020000020004" pitchFamily="34" charset="-127"/>
              </a:rPr>
              <a:t>이 단원에서는 캔버스 앱 만들기를 살펴봅니다.</a:t>
            </a:r>
          </a:p>
        </p:txBody>
      </p:sp>
      <p:sp>
        <p:nvSpPr>
          <p:cNvPr id="2" name="TextBox 1">
            <a:extLst>
              <a:ext uri="{FF2B5EF4-FFF2-40B4-BE49-F238E27FC236}">
                <a16:creationId xmlns:a16="http://schemas.microsoft.com/office/drawing/2014/main" id="{CB4154EC-6DC9-4316-8E23-4E000E063B5A}"/>
              </a:ext>
            </a:extLst>
          </p:cNvPr>
          <p:cNvSpPr txBox="1"/>
          <p:nvPr/>
        </p:nvSpPr>
        <p:spPr>
          <a:xfrm>
            <a:off x="4786604" y="1343608"/>
            <a:ext cx="5868955" cy="2154436"/>
          </a:xfrm>
          <a:prstGeom prst="rect">
            <a:avLst/>
          </a:prstGeom>
          <a:noFill/>
        </p:spPr>
        <p:txBody>
          <a:bodyPr wrap="square" lIns="0" tIns="0" rIns="0" bIns="0" rtlCol="0">
            <a:spAutoFit/>
          </a:bodyPr>
          <a:lstStyle/>
          <a:p>
            <a:r>
              <a:rPr lang="ko-kr" sz="2800" dirty="0">
                <a:ea typeface="Malgun Gothic" panose="020B0503020000020004" pitchFamily="34" charset="-127"/>
                <a:cs typeface="Segoe UI Semilight" panose="020B0402040204020203" pitchFamily="34" charset="0"/>
              </a:rPr>
              <a:t>Microsoft PowerApps는 코딩 경험이 전혀 없어도 브라우저나 휴대전화, 태블릿에서 실행되는 비즈니스 응용 프로그램을 작성할 수 있는 서비스입니다.</a:t>
            </a:r>
            <a:endParaRPr lang="en-US" sz="2800" dirty="0">
              <a:gradFill>
                <a:gsLst>
                  <a:gs pos="2917">
                    <a:schemeClr val="tx1"/>
                  </a:gs>
                  <a:gs pos="30000">
                    <a:schemeClr val="tx1"/>
                  </a:gs>
                </a:gsLst>
                <a:lin ang="5400000" scaled="0"/>
              </a:gradFill>
              <a:ea typeface="Malgun Gothic" panose="020B0503020000020004" pitchFamily="34" charset="-127"/>
              <a:cs typeface="Segoe UI Semilight" panose="020B0402040204020203" pitchFamily="34" charset="0"/>
            </a:endParaRPr>
          </a:p>
        </p:txBody>
      </p:sp>
      <p:pic>
        <p:nvPicPr>
          <p:cNvPr id="4" name="Picture 3">
            <a:extLst>
              <a:ext uri="{FF2B5EF4-FFF2-40B4-BE49-F238E27FC236}">
                <a16:creationId xmlns:a16="http://schemas.microsoft.com/office/drawing/2014/main" id="{D9D43B2C-829F-49C4-9CC9-FEEF297EA27A}"/>
              </a:ext>
            </a:extLst>
          </p:cNvPr>
          <p:cNvPicPr>
            <a:picLocks noChangeAspect="1"/>
          </p:cNvPicPr>
          <p:nvPr/>
        </p:nvPicPr>
        <p:blipFill>
          <a:blip r:embed="rId4"/>
          <a:stretch>
            <a:fillRect/>
          </a:stretch>
        </p:blipFill>
        <p:spPr>
          <a:xfrm>
            <a:off x="410550" y="225490"/>
            <a:ext cx="3813114" cy="4167271"/>
          </a:xfrm>
          <a:prstGeom prst="rect">
            <a:avLst/>
          </a:prstGeom>
        </p:spPr>
      </p:pic>
    </p:spTree>
    <p:custDataLst>
      <p:tags r:id="rId1"/>
    </p:custDataLst>
    <p:extLst>
      <p:ext uri="{BB962C8B-B14F-4D97-AF65-F5344CB8AC3E}">
        <p14:creationId xmlns:p14="http://schemas.microsoft.com/office/powerpoint/2010/main" val="2657486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65992"/>
            <a:ext cx="11018520" cy="553998"/>
          </a:xfrm>
        </p:spPr>
        <p:txBody>
          <a:bodyPr>
            <a:normAutofit/>
          </a:bodyPr>
          <a:lstStyle/>
          <a:p>
            <a:r>
              <a:rPr lang="ko-kr" b="1" dirty="0">
                <a:latin typeface="Malgun Gothic" panose="020B0503020000020004" pitchFamily="34" charset="-127"/>
                <a:ea typeface="Malgun Gothic" panose="020B0503020000020004" pitchFamily="34" charset="-127"/>
              </a:rPr>
              <a:t>데이터에 </a:t>
            </a:r>
            <a:r>
              <a:rPr lang="ko-kr" dirty="0"/>
              <a:t>Power Apps </a:t>
            </a:r>
            <a:r>
              <a:rPr lang="ko-kr" altLang="en-US" b="1" dirty="0">
                <a:latin typeface="Malgun Gothic" panose="020B0503020000020004" pitchFamily="34" charset="-127"/>
                <a:ea typeface="Malgun Gothic" panose="020B0503020000020004" pitchFamily="34" charset="-127"/>
              </a:rPr>
              <a:t>연결</a:t>
            </a:r>
          </a:p>
        </p:txBody>
      </p:sp>
      <p:sp>
        <p:nvSpPr>
          <p:cNvPr id="6" name="Text Placeholder 5"/>
          <p:cNvSpPr>
            <a:spLocks noGrp="1"/>
          </p:cNvSpPr>
          <p:nvPr>
            <p:ph type="body" sz="quarter" idx="10"/>
          </p:nvPr>
        </p:nvSpPr>
        <p:spPr>
          <a:xfrm>
            <a:off x="592992" y="1444289"/>
            <a:ext cx="11018520" cy="3250121"/>
          </a:xfrm>
        </p:spPr>
        <p:txBody>
          <a:bodyPr>
            <a:normAutofit/>
          </a:bodyPr>
          <a:lstStyle/>
          <a:p>
            <a:r>
              <a:rPr lang="ko-kr" sz="1600" dirty="0">
                <a:latin typeface="Malgun Gothic" panose="020B0503020000020004" pitchFamily="34" charset="-127"/>
                <a:ea typeface="Malgun Gothic" panose="020B0503020000020004" pitchFamily="34" charset="-127"/>
              </a:rPr>
              <a:t>커넥터는 데이터 원본에서 </a:t>
            </a:r>
            <a:r>
              <a:rPr lang="ko-kr" sz="1600" dirty="0">
                <a:latin typeface="+mn-lt"/>
              </a:rPr>
              <a:t>Power App</a:t>
            </a:r>
            <a:r>
              <a:rPr lang="en-US" altLang="ko-KR" sz="1600" dirty="0">
                <a:latin typeface="Malgun Gothic" panose="020B0503020000020004" pitchFamily="34" charset="-127"/>
                <a:ea typeface="Malgun Gothic" panose="020B0503020000020004" pitchFamily="34" charset="-127"/>
              </a:rPr>
              <a:t>(</a:t>
            </a:r>
            <a:r>
              <a:rPr lang="ko-kr" altLang="en-US" sz="1600" dirty="0">
                <a:latin typeface="Malgun Gothic" panose="020B0503020000020004" pitchFamily="34" charset="-127"/>
                <a:ea typeface="Malgun Gothic" panose="020B0503020000020004" pitchFamily="34" charset="-127"/>
              </a:rPr>
              <a:t>또는 </a:t>
            </a:r>
            <a:r>
              <a:rPr lang="ko-kr" sz="1600" dirty="0">
                <a:latin typeface="+mn-lt"/>
              </a:rPr>
              <a:t>Power Automate</a:t>
            </a:r>
            <a:r>
              <a:rPr lang="ko-kr" altLang="en-US" sz="1600" dirty="0">
                <a:latin typeface="Malgun Gothic" panose="020B0503020000020004" pitchFamily="34" charset="-127"/>
                <a:ea typeface="Malgun Gothic" panose="020B0503020000020004" pitchFamily="34" charset="-127"/>
              </a:rPr>
              <a:t>의 워크플로</a:t>
            </a:r>
            <a:r>
              <a:rPr lang="en-US" altLang="ko-KR" sz="1600" dirty="0">
                <a:latin typeface="Malgun Gothic" panose="020B0503020000020004" pitchFamily="34" charset="-127"/>
                <a:ea typeface="Malgun Gothic" panose="020B0503020000020004" pitchFamily="34" charset="-127"/>
              </a:rPr>
              <a:t>)</a:t>
            </a:r>
            <a:r>
              <a:rPr lang="ko-kr" altLang="en-US" sz="1600" dirty="0">
                <a:latin typeface="Malgun Gothic" panose="020B0503020000020004" pitchFamily="34" charset="-127"/>
                <a:ea typeface="Malgun Gothic" panose="020B0503020000020004" pitchFamily="34" charset="-127"/>
              </a:rPr>
              <a:t>으로 연결하는 브리지 역할을 하므로 정보를 앞뒤로 전송할 수 있습니다</a:t>
            </a:r>
            <a:r>
              <a:rPr lang="en-US" altLang="ko-KR" sz="1600" dirty="0">
                <a:latin typeface="Malgun Gothic" panose="020B0503020000020004" pitchFamily="34" charset="-127"/>
                <a:ea typeface="Malgun Gothic" panose="020B0503020000020004" pitchFamily="34" charset="-127"/>
              </a:rPr>
              <a:t>. </a:t>
            </a:r>
          </a:p>
          <a:p>
            <a:endParaRPr lang="en-US" sz="800" dirty="0">
              <a:latin typeface="+mn-lt"/>
            </a:endParaRPr>
          </a:p>
          <a:p>
            <a:pPr lvl="1"/>
            <a:r>
              <a:rPr lang="ko-kr" sz="1600" dirty="0"/>
              <a:t>Power Apps</a:t>
            </a:r>
            <a:r>
              <a:rPr lang="ko-kr" sz="1600" dirty="0">
                <a:latin typeface="Malgun Gothic" panose="020B0503020000020004" pitchFamily="34" charset="-127"/>
                <a:ea typeface="Malgun Gothic" panose="020B0503020000020004" pitchFamily="34" charset="-127"/>
              </a:rPr>
              <a:t>는</a:t>
            </a:r>
            <a:r>
              <a:rPr lang="ko-kr" sz="1600" dirty="0"/>
              <a:t> SharePoint</a:t>
            </a:r>
            <a:r>
              <a:rPr lang="en-US" altLang="ko-KR" sz="1600" dirty="0">
                <a:latin typeface="Malgun Gothic" panose="020B0503020000020004" pitchFamily="34" charset="-127"/>
                <a:ea typeface="Malgun Gothic" panose="020B0503020000020004" pitchFamily="34" charset="-127"/>
              </a:rPr>
              <a:t>, </a:t>
            </a:r>
            <a:r>
              <a:rPr lang="ko-kr" sz="1600" dirty="0"/>
              <a:t>SQL Server</a:t>
            </a:r>
            <a:r>
              <a:rPr lang="en-US" altLang="ko-KR" sz="1600" dirty="0">
                <a:latin typeface="Malgun Gothic" panose="020B0503020000020004" pitchFamily="34" charset="-127"/>
                <a:ea typeface="Malgun Gothic" panose="020B0503020000020004" pitchFamily="34" charset="-127"/>
              </a:rPr>
              <a:t>,</a:t>
            </a:r>
            <a:r>
              <a:rPr lang="ko-kr" sz="1600" dirty="0"/>
              <a:t> Office 365</a:t>
            </a:r>
            <a:r>
              <a:rPr lang="en-US" altLang="ko-KR" sz="1600" dirty="0">
                <a:latin typeface="Malgun Gothic" panose="020B0503020000020004" pitchFamily="34" charset="-127"/>
                <a:ea typeface="Malgun Gothic" panose="020B0503020000020004" pitchFamily="34" charset="-127"/>
              </a:rPr>
              <a:t>, </a:t>
            </a:r>
            <a:r>
              <a:rPr lang="ko-kr" sz="1600" dirty="0"/>
              <a:t>Salesforce</a:t>
            </a:r>
            <a:r>
              <a:rPr lang="en-US" altLang="ko-KR" sz="1600" dirty="0">
                <a:latin typeface="Malgun Gothic" panose="020B0503020000020004" pitchFamily="34" charset="-127"/>
                <a:ea typeface="Malgun Gothic" panose="020B0503020000020004" pitchFamily="34" charset="-127"/>
              </a:rPr>
              <a:t>, </a:t>
            </a:r>
            <a:r>
              <a:rPr lang="ko-kr" sz="1600" dirty="0"/>
              <a:t>Twitter</a:t>
            </a:r>
            <a:r>
              <a:rPr lang="ko-kr" altLang="en-US" sz="1600" dirty="0">
                <a:latin typeface="Malgun Gothic" panose="020B0503020000020004" pitchFamily="34" charset="-127"/>
                <a:ea typeface="Malgun Gothic" panose="020B0503020000020004" pitchFamily="34" charset="-127"/>
              </a:rPr>
              <a:t>를 비롯한 인기 있는 서비스 및 사내 데이터센터</a:t>
            </a:r>
            <a:r>
              <a:rPr lang="en-US" altLang="ko-KR" sz="1600" dirty="0">
                <a:latin typeface="Malgun Gothic" panose="020B0503020000020004" pitchFamily="34" charset="-127"/>
                <a:ea typeface="Malgun Gothic" panose="020B0503020000020004" pitchFamily="34" charset="-127"/>
              </a:rPr>
              <a:t>(</a:t>
            </a:r>
            <a:r>
              <a:rPr lang="ko-kr" sz="1600" dirty="0"/>
              <a:t>on-Premises</a:t>
            </a:r>
            <a:r>
              <a:rPr lang="en-US" altLang="ko-KR" sz="1600" dirty="0">
                <a:latin typeface="Malgun Gothic" panose="020B0503020000020004" pitchFamily="34" charset="-127"/>
                <a:ea typeface="Malgun Gothic" panose="020B0503020000020004" pitchFamily="34" charset="-127"/>
              </a:rPr>
              <a:t>) </a:t>
            </a:r>
            <a:r>
              <a:rPr lang="ko-kr" altLang="en-US" sz="1600" dirty="0">
                <a:latin typeface="Malgun Gothic" panose="020B0503020000020004" pitchFamily="34" charset="-127"/>
                <a:ea typeface="Malgun Gothic" panose="020B0503020000020004" pitchFamily="34" charset="-127"/>
              </a:rPr>
              <a:t>데이터 원본을 위한 </a:t>
            </a:r>
            <a:r>
              <a:rPr lang="ko-kr" sz="1600" dirty="0"/>
              <a:t>275</a:t>
            </a:r>
            <a:r>
              <a:rPr lang="ko-kr" altLang="en-US" sz="1600" dirty="0">
                <a:latin typeface="Malgun Gothic" panose="020B0503020000020004" pitchFamily="34" charset="-127"/>
                <a:ea typeface="Malgun Gothic" panose="020B0503020000020004" pitchFamily="34" charset="-127"/>
              </a:rPr>
              <a:t>개 이상의 커넥터를 지원합니다</a:t>
            </a:r>
            <a:r>
              <a:rPr lang="en-US" altLang="ko-KR" sz="1600" dirty="0">
                <a:latin typeface="Malgun Gothic" panose="020B0503020000020004" pitchFamily="34" charset="-127"/>
                <a:ea typeface="Malgun Gothic" panose="020B0503020000020004" pitchFamily="34" charset="-127"/>
              </a:rPr>
              <a:t>.</a:t>
            </a:r>
          </a:p>
          <a:p>
            <a:endParaRPr lang="en-US" sz="800" dirty="0">
              <a:latin typeface="+mn-lt"/>
            </a:endParaRPr>
          </a:p>
          <a:p>
            <a:r>
              <a:rPr lang="ko-kr" sz="1600" dirty="0">
                <a:latin typeface="Malgun Gothic" panose="020B0503020000020004" pitchFamily="34" charset="-127"/>
                <a:ea typeface="Malgun Gothic" panose="020B0503020000020004" pitchFamily="34" charset="-127"/>
              </a:rPr>
              <a:t>사내 데이터센터(</a:t>
            </a:r>
            <a:r>
              <a:rPr lang="ko-kr" sz="1600" dirty="0">
                <a:latin typeface="+mn-lt"/>
              </a:rPr>
              <a:t>on-Premises</a:t>
            </a:r>
            <a:r>
              <a:rPr lang="en-US" altLang="ko-KR" sz="1600" dirty="0">
                <a:latin typeface="Malgun Gothic" panose="020B0503020000020004" pitchFamily="34" charset="-127"/>
                <a:ea typeface="Malgun Gothic" panose="020B0503020000020004" pitchFamily="34" charset="-127"/>
              </a:rPr>
              <a:t>) </a:t>
            </a:r>
            <a:r>
              <a:rPr lang="ko-kr" sz="1600" dirty="0">
                <a:latin typeface="+mn-lt"/>
              </a:rPr>
              <a:t>SharePoint</a:t>
            </a:r>
            <a:r>
              <a:rPr lang="ko-kr" altLang="en-US" sz="1600" dirty="0">
                <a:latin typeface="Malgun Gothic" panose="020B0503020000020004" pitchFamily="34" charset="-127"/>
                <a:ea typeface="Malgun Gothic" panose="020B0503020000020004" pitchFamily="34" charset="-127"/>
              </a:rPr>
              <a:t> 서비스와 같은 사내 데이터센터</a:t>
            </a:r>
            <a:r>
              <a:rPr lang="en-US" altLang="ko-KR" sz="1600" dirty="0">
                <a:latin typeface="Malgun Gothic" panose="020B0503020000020004" pitchFamily="34" charset="-127"/>
                <a:ea typeface="Malgun Gothic" panose="020B0503020000020004" pitchFamily="34" charset="-127"/>
              </a:rPr>
              <a:t>(</a:t>
            </a:r>
            <a:r>
              <a:rPr lang="ko-kr" sz="1600" dirty="0">
                <a:latin typeface="+mn-lt"/>
              </a:rPr>
              <a:t>on-Premises</a:t>
            </a:r>
            <a:r>
              <a:rPr lang="en-US" altLang="ko-KR" sz="1600" dirty="0">
                <a:latin typeface="Malgun Gothic" panose="020B0503020000020004" pitchFamily="34" charset="-127"/>
                <a:ea typeface="Malgun Gothic" panose="020B0503020000020004" pitchFamily="34" charset="-127"/>
              </a:rPr>
              <a:t>) </a:t>
            </a:r>
            <a:r>
              <a:rPr lang="ko-kr" altLang="en-US" sz="1600" dirty="0">
                <a:latin typeface="Malgun Gothic" panose="020B0503020000020004" pitchFamily="34" charset="-127"/>
                <a:ea typeface="Malgun Gothic" panose="020B0503020000020004" pitchFamily="34" charset="-127"/>
              </a:rPr>
              <a:t>데이터 원본에 연결하려면 사내 데이터센터</a:t>
            </a:r>
            <a:r>
              <a:rPr lang="en-US" altLang="ko-KR" sz="1600" dirty="0">
                <a:latin typeface="Malgun Gothic" panose="020B0503020000020004" pitchFamily="34" charset="-127"/>
                <a:ea typeface="Malgun Gothic" panose="020B0503020000020004" pitchFamily="34" charset="-127"/>
              </a:rPr>
              <a:t>(</a:t>
            </a:r>
            <a:r>
              <a:rPr lang="ko-kr" sz="1600" dirty="0">
                <a:latin typeface="+mn-lt"/>
              </a:rPr>
              <a:t>on-Premises</a:t>
            </a:r>
            <a:r>
              <a:rPr lang="en-US" altLang="ko-KR" sz="1600" dirty="0">
                <a:latin typeface="Malgun Gothic" panose="020B0503020000020004" pitchFamily="34" charset="-127"/>
                <a:ea typeface="Malgun Gothic" panose="020B0503020000020004" pitchFamily="34" charset="-127"/>
              </a:rPr>
              <a:t>) </a:t>
            </a:r>
            <a:r>
              <a:rPr lang="ko-kr" altLang="en-US" sz="1600" dirty="0">
                <a:latin typeface="Malgun Gothic" panose="020B0503020000020004" pitchFamily="34" charset="-127"/>
                <a:ea typeface="Malgun Gothic" panose="020B0503020000020004" pitchFamily="34" charset="-127"/>
              </a:rPr>
              <a:t>데이터 게이트웨이를 사용해야 합니다</a:t>
            </a:r>
            <a:r>
              <a:rPr lang="en-US" altLang="ko-KR" sz="1600" dirty="0">
                <a:latin typeface="Malgun Gothic" panose="020B0503020000020004" pitchFamily="34" charset="-127"/>
                <a:ea typeface="Malgun Gothic" panose="020B0503020000020004" pitchFamily="34" charset="-127"/>
              </a:rPr>
              <a:t>.</a:t>
            </a:r>
          </a:p>
          <a:p>
            <a:endParaRPr lang="en-US" sz="800" dirty="0"/>
          </a:p>
          <a:p>
            <a:r>
              <a:rPr lang="ko-kr" sz="1600" dirty="0">
                <a:latin typeface="Malgun Gothic" panose="020B0503020000020004" pitchFamily="34" charset="-127"/>
                <a:ea typeface="Malgun Gothic" panose="020B0503020000020004" pitchFamily="34" charset="-127"/>
              </a:rPr>
              <a:t>앱 또는 워크플로가 데이터 원본에 연결하면 커넥터는 일반적으로 몇 가지 형태의 인증이 필요합니다.  </a:t>
            </a:r>
          </a:p>
          <a:p>
            <a:endParaRPr lang="en-US" sz="800" dirty="0">
              <a:latin typeface="+mn-lt"/>
            </a:endParaRPr>
          </a:p>
          <a:p>
            <a:r>
              <a:rPr lang="ko-kr" sz="1600" dirty="0">
                <a:latin typeface="+mn-lt"/>
              </a:rPr>
              <a:t>Common Data Service</a:t>
            </a:r>
            <a:r>
              <a:rPr lang="ko-kr" sz="1600" dirty="0">
                <a:latin typeface="Malgun Gothic" panose="020B0503020000020004" pitchFamily="34" charset="-127"/>
                <a:ea typeface="Malgun Gothic" panose="020B0503020000020004" pitchFamily="34" charset="-127"/>
              </a:rPr>
              <a:t>는 비즈니스 애플리케이션에서 사용하는 데이터를 안전하게 저장하고 관리할 수 있는 데이터 원본의 한 유형입니다. </a:t>
            </a:r>
          </a:p>
        </p:txBody>
      </p:sp>
      <p:pic>
        <p:nvPicPr>
          <p:cNvPr id="4" name="Picture 3" descr="휴대폰 스크린샷&#10;&#10;설명이 자동 생성됨&#10;">
            <a:extLst>
              <a:ext uri="{FF2B5EF4-FFF2-40B4-BE49-F238E27FC236}">
                <a16:creationId xmlns:a16="http://schemas.microsoft.com/office/drawing/2014/main" id="{32B0BC95-25BD-4AC0-9942-AA460C36CFD4}"/>
              </a:ext>
            </a:extLst>
          </p:cNvPr>
          <p:cNvPicPr/>
          <p:nvPr/>
        </p:nvPicPr>
        <p:blipFill>
          <a:blip r:embed="rId4">
            <a:extLst>
              <a:ext uri="{28A0092B-C50C-407E-A947-70E740481C1C}">
                <a14:useLocalDpi xmlns:a14="http://schemas.microsoft.com/office/drawing/2010/main" val="0"/>
              </a:ext>
            </a:extLst>
          </a:blip>
          <a:srcRect/>
          <a:stretch/>
        </p:blipFill>
        <p:spPr>
          <a:xfrm>
            <a:off x="2996844" y="4626896"/>
            <a:ext cx="4796656" cy="2134512"/>
          </a:xfrm>
          <a:prstGeom prst="rect">
            <a:avLst/>
          </a:prstGeom>
        </p:spPr>
      </p:pic>
    </p:spTree>
    <p:custDataLst>
      <p:tags r:id="rId1"/>
    </p:custDataLst>
    <p:extLst>
      <p:ext uri="{BB962C8B-B14F-4D97-AF65-F5344CB8AC3E}">
        <p14:creationId xmlns:p14="http://schemas.microsoft.com/office/powerpoint/2010/main" val="2995849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5217" y="264431"/>
            <a:ext cx="11018520" cy="553998"/>
          </a:xfrm>
        </p:spPr>
        <p:txBody>
          <a:bodyPr>
            <a:normAutofit/>
          </a:bodyPr>
          <a:lstStyle/>
          <a:p>
            <a:r>
              <a:rPr lang="ko-kr" b="1" dirty="0">
                <a:latin typeface="Malgun Gothic" panose="020B0503020000020004" pitchFamily="34" charset="-127"/>
                <a:ea typeface="Malgun Gothic" panose="020B0503020000020004" pitchFamily="34" charset="-127"/>
              </a:rPr>
              <a:t>캔버스 </a:t>
            </a:r>
            <a:r>
              <a:rPr lang="ko-kr" dirty="0"/>
              <a:t>Power App </a:t>
            </a:r>
            <a:r>
              <a:rPr lang="ko-kr" b="1" dirty="0">
                <a:latin typeface="Malgun Gothic" panose="020B0503020000020004" pitchFamily="34" charset="-127"/>
                <a:ea typeface="Malgun Gothic" panose="020B0503020000020004" pitchFamily="34" charset="-127"/>
              </a:rPr>
              <a:t>만들기</a:t>
            </a:r>
          </a:p>
        </p:txBody>
      </p:sp>
      <p:sp>
        <p:nvSpPr>
          <p:cNvPr id="6" name="Text Placeholder 5"/>
          <p:cNvSpPr>
            <a:spLocks noGrp="1"/>
          </p:cNvSpPr>
          <p:nvPr>
            <p:ph type="body" sz="quarter" idx="10"/>
          </p:nvPr>
        </p:nvSpPr>
        <p:spPr>
          <a:xfrm>
            <a:off x="585217" y="1019990"/>
            <a:ext cx="11018520" cy="5687711"/>
          </a:xfrm>
        </p:spPr>
        <p:txBody>
          <a:bodyPr/>
          <a:lstStyle/>
          <a:p>
            <a:r>
              <a:rPr lang="ko-kr" sz="1800" dirty="0">
                <a:latin typeface="Malgun Gothic" panose="020B0503020000020004" pitchFamily="34" charset="-127"/>
                <a:ea typeface="Malgun Gothic" panose="020B0503020000020004" pitchFamily="34" charset="-127"/>
              </a:rPr>
              <a:t>캔버스 </a:t>
            </a:r>
            <a:r>
              <a:rPr lang="ko-kr" sz="1800" dirty="0"/>
              <a:t>Power App </a:t>
            </a:r>
            <a:r>
              <a:rPr lang="ko-kr" sz="1800" dirty="0">
                <a:latin typeface="Malgun Gothic" panose="020B0503020000020004" pitchFamily="34" charset="-127"/>
                <a:ea typeface="Malgun Gothic" panose="020B0503020000020004" pitchFamily="34" charset="-127"/>
              </a:rPr>
              <a:t>만들기를 시작하는 방법에는 세 가지가 있습니다.</a:t>
            </a:r>
          </a:p>
          <a:p>
            <a:r>
              <a:rPr lang="ko-kr" sz="1800" dirty="0">
                <a:latin typeface="Malgun Gothic" panose="020B0503020000020004" pitchFamily="34" charset="-127"/>
                <a:ea typeface="Malgun Gothic" panose="020B0503020000020004" pitchFamily="34" charset="-127"/>
              </a:rPr>
              <a:t>백지 상태에서 시작</a:t>
            </a:r>
          </a:p>
          <a:p>
            <a:r>
              <a:rPr lang="ko-kr" sz="1800" dirty="0">
                <a:latin typeface="Malgun Gothic" panose="020B0503020000020004" pitchFamily="34" charset="-127"/>
                <a:ea typeface="Malgun Gothic" panose="020B0503020000020004" pitchFamily="34" charset="-127"/>
              </a:rPr>
              <a:t>템플릿에서 시작</a:t>
            </a:r>
          </a:p>
          <a:p>
            <a:r>
              <a:rPr lang="ko-kr" sz="1800" dirty="0">
                <a:latin typeface="Malgun Gothic" panose="020B0503020000020004" pitchFamily="34" charset="-127"/>
                <a:ea typeface="Malgun Gothic" panose="020B0503020000020004" pitchFamily="34" charset="-127"/>
              </a:rPr>
              <a:t>데이터에서 시작</a:t>
            </a:r>
          </a:p>
          <a:p>
            <a:endParaRPr lang="en-US" sz="1800" dirty="0">
              <a:latin typeface="Malgun Gothic" panose="020B0503020000020004" pitchFamily="34" charset="-127"/>
              <a:ea typeface="Malgun Gothic" panose="020B0503020000020004" pitchFamily="34" charset="-127"/>
            </a:endParaRPr>
          </a:p>
          <a:p>
            <a:r>
              <a:rPr lang="ko-kr" sz="1800" dirty="0">
                <a:latin typeface="Malgun Gothic" panose="020B0503020000020004" pitchFamily="34" charset="-127"/>
                <a:ea typeface="Malgun Gothic" panose="020B0503020000020004" pitchFamily="34" charset="-127"/>
              </a:rPr>
              <a:t>빈 캔버스로 시작하는 경우 앱 작성자는 커넥터(예: </a:t>
            </a:r>
            <a:r>
              <a:rPr lang="ko-kr" sz="1800" dirty="0"/>
              <a:t>SharePoint </a:t>
            </a:r>
            <a:r>
              <a:rPr lang="ko-kr" sz="1800" dirty="0">
                <a:latin typeface="Malgun Gothic" panose="020B0503020000020004" pitchFamily="34" charset="-127"/>
                <a:ea typeface="Malgun Gothic" panose="020B0503020000020004" pitchFamily="34" charset="-127"/>
              </a:rPr>
              <a:t>커넥터)를 사용하여 데이터 원본에 연결하거나 원하는</a:t>
            </a:r>
            <a:r>
              <a:rPr lang="ko-kr" sz="1800" dirty="0"/>
              <a:t> CDS </a:t>
            </a:r>
            <a:r>
              <a:rPr lang="ko-kr" sz="1800" dirty="0">
                <a:latin typeface="Malgun Gothic" panose="020B0503020000020004" pitchFamily="34" charset="-127"/>
                <a:ea typeface="Malgun Gothic" panose="020B0503020000020004" pitchFamily="34" charset="-127"/>
              </a:rPr>
              <a:t>엔터티를 선택하여 앱에 데이터 원본을 추가할 수 있습니다.</a:t>
            </a:r>
            <a:endParaRPr lang="en-US" altLang="ko-KR" sz="1800" dirty="0">
              <a:latin typeface="Malgun Gothic" panose="020B0503020000020004" pitchFamily="34" charset="-127"/>
              <a:ea typeface="Malgun Gothic" panose="020B0503020000020004" pitchFamily="34" charset="-127"/>
            </a:endParaRPr>
          </a:p>
          <a:p>
            <a:endParaRPr lang="ko-kr" sz="1000" dirty="0">
              <a:latin typeface="Malgun Gothic" panose="020B0503020000020004" pitchFamily="34" charset="-127"/>
              <a:ea typeface="Malgun Gothic" panose="020B0503020000020004" pitchFamily="34" charset="-127"/>
            </a:endParaRPr>
          </a:p>
          <a:p>
            <a:r>
              <a:rPr lang="ko-kr" sz="1800" dirty="0">
                <a:latin typeface="Malgun Gothic" panose="020B0503020000020004" pitchFamily="34" charset="-127"/>
                <a:ea typeface="Malgun Gothic" panose="020B0503020000020004" pitchFamily="34" charset="-127"/>
              </a:rPr>
              <a:t>컨트롤은 모양과 동작에 맞게 속성을 구성할 수 있는 애플리케이션의 사용자 인터페이스 요소입니다. 앱 작성자는 컨트롤을 추가하여 캔버스 앱을 빌드합니다.  컨트롤을 데이터 원본과 연결할 수 있습니다.</a:t>
            </a:r>
          </a:p>
          <a:p>
            <a:endParaRPr lang="en-US" sz="1000" dirty="0"/>
          </a:p>
          <a:p>
            <a:r>
              <a:rPr lang="ko-kr" sz="1800" dirty="0">
                <a:latin typeface="Malgun Gothic" panose="020B0503020000020004" pitchFamily="34" charset="-127"/>
                <a:ea typeface="Malgun Gothic" panose="020B0503020000020004" pitchFamily="34" charset="-127"/>
              </a:rPr>
              <a:t>캔버스 앱의 변경 내용을 저장하면 앱 작성자와 앱을 편집할 권한이 있는 다른 사용자에 대해서만 변경 내용이 자동으로 게시됩니다. </a:t>
            </a:r>
          </a:p>
          <a:p>
            <a:endParaRPr lang="en-US" sz="1000" dirty="0"/>
          </a:p>
          <a:p>
            <a:r>
              <a:rPr lang="ko-kr" sz="1800" dirty="0">
                <a:latin typeface="Malgun Gothic" panose="020B0503020000020004" pitchFamily="34" charset="-127"/>
                <a:ea typeface="Malgun Gothic" panose="020B0503020000020004" pitchFamily="34" charset="-127"/>
              </a:rPr>
              <a:t>앱 작성자는 변경을 마친 후 앱을 공유하는 모든 사용자가 사용할 수 있도록 변경 내용을 명시적으로 게시해야 합니다. </a:t>
            </a:r>
          </a:p>
          <a:p>
            <a:endParaRPr lang="en-US" sz="1000" dirty="0"/>
          </a:p>
          <a:p>
            <a:r>
              <a:rPr lang="ko-kr" sz="1800" dirty="0">
                <a:latin typeface="Malgun Gothic" panose="020B0503020000020004" pitchFamily="34" charset="-127"/>
                <a:ea typeface="Malgun Gothic" panose="020B0503020000020004" pitchFamily="34" charset="-127"/>
              </a:rPr>
              <a:t>앱이 게시되면 앱 작성자는 조직에서 앱을 실행할 수 있는 사용자와 앱을 수정하고 다시 공유할 수 있는 사용자를 지정할 수 있습니다.</a:t>
            </a:r>
          </a:p>
          <a:p>
            <a:endParaRPr lang="en-US" sz="1800" dirty="0"/>
          </a:p>
        </p:txBody>
      </p:sp>
    </p:spTree>
    <p:custDataLst>
      <p:tags r:id="rId1"/>
    </p:custDataLst>
    <p:extLst>
      <p:ext uri="{BB962C8B-B14F-4D97-AF65-F5344CB8AC3E}">
        <p14:creationId xmlns:p14="http://schemas.microsoft.com/office/powerpoint/2010/main" val="4206686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65992"/>
            <a:ext cx="11018520" cy="553998"/>
          </a:xfrm>
        </p:spPr>
        <p:txBody>
          <a:bodyPr>
            <a:normAutofit/>
          </a:bodyPr>
          <a:lstStyle/>
          <a:p>
            <a:r>
              <a:rPr lang="ko-kr" dirty="0"/>
              <a:t>Power App </a:t>
            </a:r>
            <a:r>
              <a:rPr lang="ko-kr" b="1" dirty="0">
                <a:latin typeface="Malgun Gothic" panose="020B0503020000020004" pitchFamily="34" charset="-127"/>
                <a:ea typeface="Malgun Gothic" panose="020B0503020000020004" pitchFamily="34" charset="-127"/>
              </a:rPr>
              <a:t>실행</a:t>
            </a:r>
          </a:p>
        </p:txBody>
      </p:sp>
      <p:sp>
        <p:nvSpPr>
          <p:cNvPr id="6" name="Text Placeholder 5"/>
          <p:cNvSpPr>
            <a:spLocks noGrp="1"/>
          </p:cNvSpPr>
          <p:nvPr>
            <p:ph type="body" sz="quarter" idx="10"/>
          </p:nvPr>
        </p:nvSpPr>
        <p:spPr>
          <a:xfrm>
            <a:off x="592992" y="1444289"/>
            <a:ext cx="11018520" cy="4961358"/>
          </a:xfrm>
        </p:spPr>
        <p:txBody>
          <a:bodyPr/>
          <a:lstStyle/>
          <a:p>
            <a:r>
              <a:rPr lang="ko-kr" sz="2400" dirty="0"/>
              <a:t>Power App</a:t>
            </a:r>
            <a:r>
              <a:rPr lang="ko-kr" sz="2400" dirty="0">
                <a:latin typeface="Malgun Gothic" panose="020B0503020000020004" pitchFamily="34" charset="-127"/>
                <a:ea typeface="Malgun Gothic" panose="020B0503020000020004" pitchFamily="34" charset="-127"/>
              </a:rPr>
              <a:t>을 실행하는 프로세스는 앱 유형에 따라 다릅니다. </a:t>
            </a:r>
          </a:p>
          <a:p>
            <a:endParaRPr lang="en-US" sz="1000" dirty="0">
              <a:latin typeface="Malgun Gothic" panose="020B0503020000020004" pitchFamily="34" charset="-127"/>
              <a:ea typeface="Malgun Gothic" panose="020B0503020000020004" pitchFamily="34" charset="-127"/>
            </a:endParaRPr>
          </a:p>
          <a:p>
            <a:r>
              <a:rPr lang="ko-kr" sz="2400" dirty="0">
                <a:latin typeface="Malgun Gothic" panose="020B0503020000020004" pitchFamily="34" charset="-127"/>
                <a:ea typeface="Malgun Gothic" panose="020B0503020000020004" pitchFamily="34" charset="-127"/>
              </a:rPr>
              <a:t>캔버스 앱은 모바일 디바이스, </a:t>
            </a:r>
            <a:r>
              <a:rPr lang="ko-kr" sz="2400" dirty="0"/>
              <a:t>SharePoint Online </a:t>
            </a:r>
            <a:r>
              <a:rPr lang="ko-kr" sz="2400" dirty="0">
                <a:latin typeface="Malgun Gothic" panose="020B0503020000020004" pitchFamily="34" charset="-127"/>
                <a:ea typeface="Malgun Gothic" panose="020B0503020000020004" pitchFamily="34" charset="-127"/>
              </a:rPr>
              <a:t>및</a:t>
            </a:r>
            <a:r>
              <a:rPr lang="ko-kr" sz="2400" dirty="0"/>
              <a:t> Microsoft Teams</a:t>
            </a:r>
            <a:r>
              <a:rPr lang="ko-kr" sz="2400" dirty="0">
                <a:latin typeface="Malgun Gothic" panose="020B0503020000020004" pitchFamily="34" charset="-127"/>
                <a:ea typeface="Malgun Gothic" panose="020B0503020000020004" pitchFamily="34" charset="-127"/>
              </a:rPr>
              <a:t>에서 실행할 수 있습니다.</a:t>
            </a:r>
          </a:p>
          <a:p>
            <a:endParaRPr lang="en-US" sz="1000" dirty="0"/>
          </a:p>
          <a:p>
            <a:r>
              <a:rPr lang="ko-kr" sz="2400" dirty="0"/>
              <a:t>Microsoft </a:t>
            </a:r>
            <a:r>
              <a:rPr lang="ko-kr" sz="2400" dirty="0">
                <a:latin typeface="Malgun Gothic" panose="020B0503020000020004" pitchFamily="34" charset="-127"/>
                <a:ea typeface="Malgun Gothic" panose="020B0503020000020004" pitchFamily="34" charset="-127"/>
              </a:rPr>
              <a:t>파트너 네트워크의 일부인 앱 작성자는 캔버스 앱을 고객과 공유하여 </a:t>
            </a:r>
            <a:r>
              <a:rPr lang="ko-kr" sz="2400" u="sng" dirty="0">
                <a:hlinkClick r:id="rId4"/>
              </a:rPr>
              <a:t>AppSource.com</a:t>
            </a:r>
            <a:r>
              <a:rPr lang="ko-kr" sz="2400" dirty="0"/>
              <a:t> </a:t>
            </a:r>
            <a:r>
              <a:rPr lang="ko-kr" sz="2400" dirty="0">
                <a:latin typeface="Malgun Gothic" panose="020B0503020000020004" pitchFamily="34" charset="-127"/>
                <a:ea typeface="Malgun Gothic" panose="020B0503020000020004" pitchFamily="34" charset="-127"/>
              </a:rPr>
              <a:t>및</a:t>
            </a:r>
            <a:r>
              <a:rPr lang="ko-kr" sz="2400" dirty="0"/>
              <a:t> Power Apps </a:t>
            </a:r>
            <a:r>
              <a:rPr lang="ko-kr" sz="2400" dirty="0">
                <a:latin typeface="Malgun Gothic" panose="020B0503020000020004" pitchFamily="34" charset="-127"/>
                <a:ea typeface="Malgun Gothic" panose="020B0503020000020004" pitchFamily="34" charset="-127"/>
              </a:rPr>
              <a:t>시험 사용 솔루션을 사용하여 비즈니스에 대한 잠재 고객을 유치할 수 있습니다. </a:t>
            </a:r>
          </a:p>
          <a:p>
            <a:endParaRPr lang="en-US" sz="1000" dirty="0"/>
          </a:p>
          <a:p>
            <a:r>
              <a:rPr lang="ko-kr" sz="2400" dirty="0">
                <a:latin typeface="Malgun Gothic" panose="020B0503020000020004" pitchFamily="34" charset="-127"/>
                <a:ea typeface="Malgun Gothic" panose="020B0503020000020004" pitchFamily="34" charset="-127"/>
              </a:rPr>
              <a:t>모델 기반 앱은 </a:t>
            </a:r>
            <a:r>
              <a:rPr lang="ko-kr" sz="2400" dirty="0"/>
              <a:t>Dynamics 365 </a:t>
            </a:r>
            <a:r>
              <a:rPr lang="ko-kr" sz="2400" dirty="0">
                <a:latin typeface="Malgun Gothic" panose="020B0503020000020004" pitchFamily="34" charset="-127"/>
                <a:ea typeface="Malgun Gothic" panose="020B0503020000020004" pitchFamily="34" charset="-127"/>
              </a:rPr>
              <a:t>모바일 앱을 사용하여 모바일 디바이스에서 실행됩니다. </a:t>
            </a:r>
            <a:r>
              <a:rPr lang="ko-kr" sz="2400" dirty="0"/>
              <a:t>Power Apps </a:t>
            </a:r>
            <a:r>
              <a:rPr lang="ko-kr" sz="2400" dirty="0">
                <a:latin typeface="Malgun Gothic" panose="020B0503020000020004" pitchFamily="34" charset="-127"/>
                <a:ea typeface="Malgun Gothic" panose="020B0503020000020004" pitchFamily="34" charset="-127"/>
              </a:rPr>
              <a:t>모바일 앱을 사용하여 모델 기반 앱을 실행할 수는 없습니다. </a:t>
            </a:r>
          </a:p>
          <a:p>
            <a:endParaRPr lang="en-US" sz="1000" dirty="0"/>
          </a:p>
          <a:p>
            <a:pPr lvl="1"/>
            <a:r>
              <a:rPr lang="ko-kr" dirty="0">
                <a:latin typeface="Malgun Gothic" panose="020B0503020000020004" pitchFamily="34" charset="-127"/>
                <a:ea typeface="Malgun Gothic" panose="020B0503020000020004" pitchFamily="34" charset="-127"/>
              </a:rPr>
              <a:t>사용자가 휴대폰 및 태블릿용 </a:t>
            </a:r>
            <a:r>
              <a:rPr lang="ko-kr" dirty="0"/>
              <a:t>Dynamics 365 </a:t>
            </a:r>
            <a:r>
              <a:rPr lang="ko-kr" dirty="0">
                <a:latin typeface="Malgun Gothic" panose="020B0503020000020004" pitchFamily="34" charset="-127"/>
                <a:ea typeface="Malgun Gothic" panose="020B0503020000020004" pitchFamily="34" charset="-127"/>
              </a:rPr>
              <a:t>앱을 설치하지 않은 경우 디바이스의 화면 해상도가 충분히 높다면 태블릿의 웹 브라우저에서 앱을 실행할 수 있습니다</a:t>
            </a:r>
            <a:r>
              <a:rPr lang="ko-kr" sz="1800" dirty="0">
                <a:latin typeface="Malgun Gothic" panose="020B0503020000020004" pitchFamily="34" charset="-127"/>
                <a:ea typeface="Malgun Gothic" panose="020B0503020000020004" pitchFamily="34" charset="-127"/>
              </a:rPr>
              <a:t>.</a:t>
            </a:r>
          </a:p>
        </p:txBody>
      </p:sp>
    </p:spTree>
    <p:custDataLst>
      <p:tags r:id="rId1"/>
    </p:custDataLst>
    <p:extLst>
      <p:ext uri="{BB962C8B-B14F-4D97-AF65-F5344CB8AC3E}">
        <p14:creationId xmlns:p14="http://schemas.microsoft.com/office/powerpoint/2010/main" val="1491723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4027" y="2948415"/>
            <a:ext cx="3183637" cy="554061"/>
          </a:xfrm>
        </p:spPr>
        <p:txBody>
          <a:bodyPr>
            <a:normAutofit/>
          </a:bodyPr>
          <a:lstStyle/>
          <a:p>
            <a:r>
              <a:rPr lang="ko-kr" b="1" dirty="0">
                <a:latin typeface="Malgun Gothic" panose="020B0503020000020004" pitchFamily="34" charset="-127"/>
                <a:ea typeface="Malgun Gothic" panose="020B0503020000020004" pitchFamily="34" charset="-127"/>
              </a:rPr>
              <a:t>데모</a:t>
            </a:r>
          </a:p>
        </p:txBody>
      </p:sp>
      <p:sp>
        <p:nvSpPr>
          <p:cNvPr id="6" name="Text Placeholder 5"/>
          <p:cNvSpPr>
            <a:spLocks noGrp="1"/>
          </p:cNvSpPr>
          <p:nvPr>
            <p:ph type="body" sz="quarter" idx="10"/>
          </p:nvPr>
        </p:nvSpPr>
        <p:spPr>
          <a:xfrm>
            <a:off x="4938315" y="2998112"/>
            <a:ext cx="6669658" cy="861774"/>
          </a:xfrm>
        </p:spPr>
        <p:txBody>
          <a:bodyPr/>
          <a:lstStyle/>
          <a:p>
            <a:pPr marL="0" lvl="0" indent="0" fontAlgn="base">
              <a:buNone/>
            </a:pPr>
            <a:r>
              <a:rPr lang="ko-kr" dirty="0">
                <a:cs typeface="Segoe UI Semilight"/>
              </a:rPr>
              <a:t>SharePoint </a:t>
            </a:r>
            <a:r>
              <a:rPr lang="ko-kr" dirty="0">
                <a:latin typeface="Malgun Gothic" panose="020B0503020000020004" pitchFamily="34" charset="-127"/>
                <a:ea typeface="Malgun Gothic" panose="020B0503020000020004" pitchFamily="34" charset="-127"/>
                <a:cs typeface="Segoe UI Semilight"/>
              </a:rPr>
              <a:t>데이터 원본에서 </a:t>
            </a:r>
            <a:r>
              <a:rPr lang="ko-kr" dirty="0">
                <a:cs typeface="Segoe UI Semilight"/>
              </a:rPr>
              <a:t>Power App </a:t>
            </a:r>
            <a:r>
              <a:rPr lang="ko-kr" dirty="0">
                <a:latin typeface="Malgun Gothic" panose="020B0503020000020004" pitchFamily="34" charset="-127"/>
                <a:ea typeface="Malgun Gothic" panose="020B0503020000020004" pitchFamily="34" charset="-127"/>
                <a:cs typeface="Segoe UI Semilight"/>
              </a:rPr>
              <a:t>만들기</a:t>
            </a:r>
          </a:p>
        </p:txBody>
      </p:sp>
    </p:spTree>
    <p:custDataLst>
      <p:tags r:id="rId1"/>
    </p:custDataLst>
    <p:extLst>
      <p:ext uri="{BB962C8B-B14F-4D97-AF65-F5344CB8AC3E}">
        <p14:creationId xmlns:p14="http://schemas.microsoft.com/office/powerpoint/2010/main" val="2053915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3100" y="3843378"/>
            <a:ext cx="9144000" cy="553998"/>
          </a:xfrm>
        </p:spPr>
        <p:txBody>
          <a:bodyPr/>
          <a:lstStyle/>
          <a:p>
            <a:r>
              <a:rPr lang="ko-kr" dirty="0"/>
              <a:t>Power Automate </a:t>
            </a:r>
            <a:r>
              <a:rPr lang="ko-kr" b="1" dirty="0">
                <a:latin typeface="Malgun Gothic" panose="020B0503020000020004" pitchFamily="34" charset="-127"/>
                <a:ea typeface="Malgun Gothic" panose="020B0503020000020004" pitchFamily="34" charset="-127"/>
              </a:rPr>
              <a:t>개요</a:t>
            </a:r>
            <a:endParaRPr lang="en-US" b="1" dirty="0">
              <a:latin typeface="Malgun Gothic" panose="020B0503020000020004" pitchFamily="34" charset="-127"/>
              <a:ea typeface="Malgun Gothic" panose="020B0503020000020004" pitchFamily="34" charset="-127"/>
            </a:endParaRPr>
          </a:p>
        </p:txBody>
      </p:sp>
    </p:spTree>
    <p:custDataLst>
      <p:tags r:id="rId1"/>
    </p:custDataLst>
    <p:extLst>
      <p:ext uri="{BB962C8B-B14F-4D97-AF65-F5344CB8AC3E}">
        <p14:creationId xmlns:p14="http://schemas.microsoft.com/office/powerpoint/2010/main" val="3217760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ko-kr" dirty="0"/>
              <a:t>Microsoft Teams </a:t>
            </a:r>
            <a:r>
              <a:rPr lang="ko-kr" b="1" dirty="0">
                <a:latin typeface="Malgun Gothic" panose="020B0503020000020004" pitchFamily="34" charset="-127"/>
                <a:ea typeface="Malgun Gothic" panose="020B0503020000020004" pitchFamily="34" charset="-127"/>
              </a:rPr>
              <a:t>플랫폼</a:t>
            </a:r>
            <a:r>
              <a:rPr lang="ko-kr" dirty="0"/>
              <a:t> UX </a:t>
            </a:r>
            <a:r>
              <a:rPr lang="ko-kr" b="1" dirty="0">
                <a:latin typeface="Malgun Gothic" panose="020B0503020000020004" pitchFamily="34" charset="-127"/>
                <a:ea typeface="Malgun Gothic" panose="020B0503020000020004" pitchFamily="34" charset="-127"/>
              </a:rPr>
              <a:t>요소</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435497"/>
            <a:ext cx="11018520" cy="3225498"/>
          </a:xfrm>
        </p:spPr>
        <p:txBody>
          <a:bodyPr/>
          <a:lstStyle/>
          <a:p>
            <a:pPr marL="0" indent="0">
              <a:buNone/>
            </a:pPr>
            <a:r>
              <a:rPr lang="ko-kr" dirty="0"/>
              <a:t>Microsoft Teams </a:t>
            </a:r>
            <a:r>
              <a:rPr lang="ko-kr" dirty="0">
                <a:latin typeface="Malgun Gothic" panose="020B0503020000020004" pitchFamily="34" charset="-127"/>
                <a:ea typeface="Malgun Gothic" panose="020B0503020000020004" pitchFamily="34" charset="-127"/>
              </a:rPr>
              <a:t>플랫폼은 앱에서 활용할 수 있는 유연한 UI 요소를 제공합니다. </a:t>
            </a:r>
          </a:p>
          <a:p>
            <a:pPr marL="0" indent="0">
              <a:buNone/>
            </a:pPr>
            <a:r>
              <a:rPr lang="ko-kr" dirty="0"/>
              <a:t>Microsoft Teams </a:t>
            </a:r>
            <a:r>
              <a:rPr lang="ko-kr" dirty="0">
                <a:latin typeface="Malgun Gothic" panose="020B0503020000020004" pitchFamily="34" charset="-127"/>
                <a:ea typeface="Malgun Gothic" panose="020B0503020000020004" pitchFamily="34" charset="-127"/>
              </a:rPr>
              <a:t>플랫폼 요소: </a:t>
            </a:r>
          </a:p>
          <a:p>
            <a:pPr lvl="1"/>
            <a:r>
              <a:rPr lang="ko-kr" dirty="0">
                <a:latin typeface="Malgun Gothic" panose="020B0503020000020004" pitchFamily="34" charset="-127"/>
                <a:ea typeface="Malgun Gothic" panose="020B0503020000020004" pitchFamily="34" charset="-127"/>
              </a:rPr>
              <a:t>카드 및 카드 작업</a:t>
            </a:r>
          </a:p>
          <a:p>
            <a:pPr lvl="1"/>
            <a:r>
              <a:rPr lang="ko-kr" dirty="0">
                <a:latin typeface="Malgun Gothic" panose="020B0503020000020004" pitchFamily="34" charset="-127"/>
                <a:ea typeface="Malgun Gothic" panose="020B0503020000020004" pitchFamily="34" charset="-127"/>
              </a:rPr>
              <a:t>작업 모듈</a:t>
            </a:r>
          </a:p>
          <a:p>
            <a:pPr lvl="1"/>
            <a:r>
              <a:rPr lang="ko-kr" dirty="0">
                <a:latin typeface="Malgun Gothic" panose="020B0503020000020004" pitchFamily="34" charset="-127"/>
                <a:ea typeface="Malgun Gothic" panose="020B0503020000020004" pitchFamily="34" charset="-127"/>
              </a:rPr>
              <a:t>딥 링크</a:t>
            </a:r>
          </a:p>
          <a:p>
            <a:pPr lvl="1"/>
            <a:r>
              <a:rPr lang="ko-kr" dirty="0">
                <a:latin typeface="Malgun Gothic" panose="020B0503020000020004" pitchFamily="34" charset="-127"/>
                <a:ea typeface="Malgun Gothic" panose="020B0503020000020004" pitchFamily="34" charset="-127"/>
              </a:rPr>
              <a:t>웹 콘텐츠 페이지</a:t>
            </a:r>
          </a:p>
          <a:p>
            <a:pPr lvl="1"/>
            <a:endParaRPr lang="en-US" dirty="0"/>
          </a:p>
        </p:txBody>
      </p:sp>
    </p:spTree>
    <p:extLst>
      <p:ext uri="{BB962C8B-B14F-4D97-AF65-F5344CB8AC3E}">
        <p14:creationId xmlns:p14="http://schemas.microsoft.com/office/powerpoint/2010/main" val="42638841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65992"/>
            <a:ext cx="11018520" cy="553998"/>
          </a:xfrm>
        </p:spPr>
        <p:txBody>
          <a:bodyPr>
            <a:normAutofit/>
          </a:bodyPr>
          <a:lstStyle/>
          <a:p>
            <a:r>
              <a:rPr lang="ko-kr" dirty="0"/>
              <a:t>Power Automate </a:t>
            </a:r>
            <a:r>
              <a:rPr lang="ko-kr" b="1" dirty="0">
                <a:latin typeface="Malgun Gothic" panose="020B0503020000020004" pitchFamily="34" charset="-127"/>
                <a:ea typeface="Malgun Gothic" panose="020B0503020000020004" pitchFamily="34" charset="-127"/>
              </a:rPr>
              <a:t>소개</a:t>
            </a:r>
          </a:p>
        </p:txBody>
      </p:sp>
      <p:sp>
        <p:nvSpPr>
          <p:cNvPr id="6" name="Text Placeholder 5"/>
          <p:cNvSpPr>
            <a:spLocks noGrp="1"/>
          </p:cNvSpPr>
          <p:nvPr>
            <p:ph type="body" sz="quarter" idx="10"/>
          </p:nvPr>
        </p:nvSpPr>
        <p:spPr>
          <a:xfrm>
            <a:off x="592992" y="4781698"/>
            <a:ext cx="11406175" cy="1969770"/>
          </a:xfrm>
        </p:spPr>
        <p:txBody>
          <a:bodyPr>
            <a:normAutofit/>
          </a:bodyPr>
          <a:lstStyle/>
          <a:p>
            <a:pPr marL="0" indent="0">
              <a:buNone/>
            </a:pPr>
            <a:r>
              <a:rPr lang="ko-kr" sz="2000" dirty="0"/>
              <a:t>Power Automate</a:t>
            </a:r>
            <a:r>
              <a:rPr lang="ko-kr" sz="2000" dirty="0">
                <a:latin typeface="Malgun Gothic" panose="020B0503020000020004" pitchFamily="34" charset="-127"/>
                <a:ea typeface="Malgun Gothic" panose="020B0503020000020004" pitchFamily="34" charset="-127"/>
              </a:rPr>
              <a:t>에서 다음과 같은 유형의 흐름을 만들 수 있습니다.</a:t>
            </a:r>
          </a:p>
          <a:p>
            <a:pPr marL="520700" indent="-285750">
              <a:buFont typeface="Arial" panose="020B0604020202020204" pitchFamily="34" charset="0"/>
              <a:buChar char="•"/>
            </a:pPr>
            <a:r>
              <a:rPr lang="ko-kr" sz="1800" dirty="0">
                <a:latin typeface="Malgun Gothic" panose="020B0503020000020004" pitchFamily="34" charset="-127"/>
                <a:ea typeface="Malgun Gothic" panose="020B0503020000020004" pitchFamily="34" charset="-127"/>
              </a:rPr>
              <a:t>자동화된 흐름</a:t>
            </a:r>
          </a:p>
          <a:p>
            <a:pPr marL="520700" indent="-285750">
              <a:buFont typeface="Arial" panose="020B0604020202020204" pitchFamily="34" charset="0"/>
              <a:buChar char="•"/>
            </a:pPr>
            <a:r>
              <a:rPr lang="ko-kr" sz="1800" dirty="0">
                <a:latin typeface="Malgun Gothic" panose="020B0503020000020004" pitchFamily="34" charset="-127"/>
                <a:ea typeface="Malgun Gothic" panose="020B0503020000020004" pitchFamily="34" charset="-127"/>
              </a:rPr>
              <a:t>인스턴트 흐름</a:t>
            </a:r>
          </a:p>
          <a:p>
            <a:pPr marL="520700" indent="-285750">
              <a:buFont typeface="Arial" panose="020B0604020202020204" pitchFamily="34" charset="0"/>
              <a:buChar char="•"/>
            </a:pPr>
            <a:r>
              <a:rPr lang="ko-kr" sz="1800" dirty="0">
                <a:latin typeface="Malgun Gothic" panose="020B0503020000020004" pitchFamily="34" charset="-127"/>
                <a:ea typeface="Malgun Gothic" panose="020B0503020000020004" pitchFamily="34" charset="-127"/>
              </a:rPr>
              <a:t>예약된 흐름</a:t>
            </a:r>
          </a:p>
          <a:p>
            <a:pPr marL="520700" indent="-285750">
              <a:buFont typeface="Arial" panose="020B0604020202020204" pitchFamily="34" charset="0"/>
              <a:buChar char="•"/>
            </a:pPr>
            <a:r>
              <a:rPr lang="ko-kr" sz="1800" dirty="0">
                <a:latin typeface="Malgun Gothic" panose="020B0503020000020004" pitchFamily="34" charset="-127"/>
                <a:ea typeface="Malgun Gothic" panose="020B0503020000020004" pitchFamily="34" charset="-127"/>
              </a:rPr>
              <a:t>비즈니스 프로세스 흐름</a:t>
            </a:r>
          </a:p>
          <a:p>
            <a:pPr marL="520700" indent="-285750">
              <a:buFont typeface="Arial" panose="020B0604020202020204" pitchFamily="34" charset="0"/>
              <a:buChar char="•"/>
            </a:pPr>
            <a:r>
              <a:rPr lang="ko-kr" sz="1800" dirty="0"/>
              <a:t>UI </a:t>
            </a:r>
            <a:r>
              <a:rPr lang="ko-kr" sz="1800" dirty="0">
                <a:latin typeface="Malgun Gothic" panose="020B0503020000020004" pitchFamily="34" charset="-127"/>
                <a:ea typeface="Malgun Gothic" panose="020B0503020000020004" pitchFamily="34" charset="-127"/>
              </a:rPr>
              <a:t>흐름</a:t>
            </a:r>
          </a:p>
        </p:txBody>
      </p:sp>
      <p:sp>
        <p:nvSpPr>
          <p:cNvPr id="4" name="TextBox 3">
            <a:extLst>
              <a:ext uri="{FF2B5EF4-FFF2-40B4-BE49-F238E27FC236}">
                <a16:creationId xmlns:a16="http://schemas.microsoft.com/office/drawing/2014/main" id="{DEA8F8A0-5BDA-43C8-8815-76D4EBAA1419}"/>
              </a:ext>
            </a:extLst>
          </p:cNvPr>
          <p:cNvSpPr txBox="1"/>
          <p:nvPr/>
        </p:nvSpPr>
        <p:spPr>
          <a:xfrm>
            <a:off x="4242320" y="1268962"/>
            <a:ext cx="7116846" cy="3200876"/>
          </a:xfrm>
          <a:prstGeom prst="rect">
            <a:avLst/>
          </a:prstGeom>
          <a:noFill/>
        </p:spPr>
        <p:txBody>
          <a:bodyPr wrap="square" lIns="0" tIns="0" rIns="0" bIns="0" rtlCol="0">
            <a:spAutoFit/>
          </a:bodyPr>
          <a:lstStyle/>
          <a:p>
            <a:r>
              <a:rPr lang="ko-kr" sz="2000" dirty="0">
                <a:latin typeface="Segoe UI Semilight" panose="020B0402040204020203" pitchFamily="34" charset="0"/>
                <a:cs typeface="Segoe UI Semilight" panose="020B0402040204020203" pitchFamily="34" charset="0"/>
              </a:rPr>
              <a:t>Microsoft Power Automate</a:t>
            </a:r>
            <a:r>
              <a:rPr lang="ko-kr" sz="2000" dirty="0">
                <a:latin typeface="Malgun Gothic" panose="020B0503020000020004" pitchFamily="34" charset="-127"/>
                <a:ea typeface="Malgun Gothic" panose="020B0503020000020004" pitchFamily="34" charset="-127"/>
                <a:cs typeface="Segoe UI Semilight" panose="020B0402040204020203" pitchFamily="34" charset="0"/>
              </a:rPr>
              <a:t>는 조직이 가장 일반적인 앱 및 서비스에서 워크플로를 자동화하여 보다 스마트하고 효율적으로 작업할 수 있게 해 주는 온라인 워크플로 서비스입니다. 다음과 같은 워크플로 예제를 볼 수 있습니다.</a:t>
            </a:r>
          </a:p>
          <a:p>
            <a:endParaRPr lang="en-US" sz="2000" dirty="0">
              <a:latin typeface="Segoe UI Semilight" panose="020B0402040204020203" pitchFamily="34" charset="0"/>
              <a:cs typeface="Segoe UI Semilight" panose="020B0402040204020203" pitchFamily="34" charset="0"/>
            </a:endParaRPr>
          </a:p>
          <a:p>
            <a:pPr marL="742933" lvl="1" indent="-285750">
              <a:buFont typeface="Arial" panose="020B0604020202020204" pitchFamily="34" charset="0"/>
              <a:buChar char="•"/>
            </a:pPr>
            <a:r>
              <a:rPr lang="ko-kr" dirty="0">
                <a:latin typeface="Malgun Gothic" panose="020B0503020000020004" pitchFamily="34" charset="-127"/>
                <a:ea typeface="Malgun Gothic" panose="020B0503020000020004" pitchFamily="34" charset="-127"/>
                <a:cs typeface="Segoe UI Semilight" panose="020B0402040204020203" pitchFamily="34" charset="0"/>
              </a:rPr>
              <a:t>우선 순위가 높은 알림 또는 이메일에 즉시 응답</a:t>
            </a:r>
          </a:p>
          <a:p>
            <a:pPr marL="742933" lvl="1" indent="-285750">
              <a:buFont typeface="Arial" panose="020B0604020202020204" pitchFamily="34" charset="0"/>
              <a:buChar char="•"/>
            </a:pPr>
            <a:r>
              <a:rPr lang="ko-kr" dirty="0">
                <a:latin typeface="Malgun Gothic" panose="020B0503020000020004" pitchFamily="34" charset="-127"/>
                <a:ea typeface="Malgun Gothic" panose="020B0503020000020004" pitchFamily="34" charset="-127"/>
                <a:cs typeface="Segoe UI Semilight" panose="020B0402040204020203" pitchFamily="34" charset="0"/>
              </a:rPr>
              <a:t>새로운 판매 리드를 포착, 추적 및 후속 조치</a:t>
            </a:r>
          </a:p>
          <a:p>
            <a:pPr marL="742933" lvl="1" indent="-285750">
              <a:buFont typeface="Arial" panose="020B0604020202020204" pitchFamily="34" charset="0"/>
              <a:buChar char="•"/>
            </a:pPr>
            <a:r>
              <a:rPr lang="ko-kr" dirty="0">
                <a:latin typeface="Malgun Gothic" panose="020B0503020000020004" pitchFamily="34" charset="-127"/>
                <a:ea typeface="Malgun Gothic" panose="020B0503020000020004" pitchFamily="34" charset="-127"/>
                <a:cs typeface="Segoe UI Semilight" panose="020B0402040204020203" pitchFamily="34" charset="0"/>
              </a:rPr>
              <a:t>서비스 간에 파일 복사</a:t>
            </a:r>
          </a:p>
          <a:p>
            <a:pPr marL="742933" lvl="1" indent="-285750">
              <a:buFont typeface="Arial" panose="020B0604020202020204" pitchFamily="34" charset="0"/>
              <a:buChar char="•"/>
            </a:pPr>
            <a:r>
              <a:rPr lang="ko-kr" dirty="0">
                <a:latin typeface="Malgun Gothic" panose="020B0503020000020004" pitchFamily="34" charset="-127"/>
                <a:ea typeface="Malgun Gothic" panose="020B0503020000020004" pitchFamily="34" charset="-127"/>
                <a:cs typeface="Segoe UI Semilight" panose="020B0402040204020203" pitchFamily="34" charset="0"/>
              </a:rPr>
              <a:t>비즈니스에 대한 데이터를 수집하고 해당 정보를 팀과 공유</a:t>
            </a:r>
          </a:p>
          <a:p>
            <a:pPr marL="742933" lvl="1" indent="-285750">
              <a:buFont typeface="Arial" panose="020B0604020202020204" pitchFamily="34" charset="0"/>
              <a:buChar char="•"/>
            </a:pPr>
            <a:r>
              <a:rPr lang="ko-kr" dirty="0">
                <a:latin typeface="Malgun Gothic" panose="020B0503020000020004" pitchFamily="34" charset="-127"/>
                <a:ea typeface="Malgun Gothic" panose="020B0503020000020004" pitchFamily="34" charset="-127"/>
                <a:cs typeface="Segoe UI Semilight" panose="020B0402040204020203" pitchFamily="34" charset="0"/>
              </a:rPr>
              <a:t>승인 워크플로 자동화</a:t>
            </a:r>
          </a:p>
          <a:p>
            <a:endParaRPr lang="en-US" sz="1800" dirty="0">
              <a:gradFill>
                <a:gsLst>
                  <a:gs pos="2917">
                    <a:schemeClr val="tx1"/>
                  </a:gs>
                  <a:gs pos="30000">
                    <a:schemeClr val="tx1"/>
                  </a:gs>
                </a:gsLst>
                <a:lin ang="5400000" scaled="0"/>
              </a:gradFill>
            </a:endParaRPr>
          </a:p>
        </p:txBody>
      </p:sp>
      <p:pic>
        <p:nvPicPr>
          <p:cNvPr id="7" name="Picture 6" descr="로고 클로즈업&#10;&#10;설명이 자동 생성됨&#10;">
            <a:extLst>
              <a:ext uri="{FF2B5EF4-FFF2-40B4-BE49-F238E27FC236}">
                <a16:creationId xmlns:a16="http://schemas.microsoft.com/office/drawing/2014/main" id="{F6FBD1D7-ECD7-4AB2-AB37-7BC06FADF8EF}"/>
              </a:ext>
            </a:extLst>
          </p:cNvPr>
          <p:cNvPicPr>
            <a:picLocks noChangeAspect="1"/>
          </p:cNvPicPr>
          <p:nvPr/>
        </p:nvPicPr>
        <p:blipFill>
          <a:blip r:embed="rId4"/>
          <a:stretch>
            <a:fillRect/>
          </a:stretch>
        </p:blipFill>
        <p:spPr>
          <a:xfrm>
            <a:off x="363892" y="225575"/>
            <a:ext cx="3878428" cy="3878428"/>
          </a:xfrm>
          <a:prstGeom prst="rect">
            <a:avLst/>
          </a:prstGeom>
        </p:spPr>
      </p:pic>
    </p:spTree>
    <p:custDataLst>
      <p:tags r:id="rId1"/>
    </p:custDataLst>
    <p:extLst>
      <p:ext uri="{BB962C8B-B14F-4D97-AF65-F5344CB8AC3E}">
        <p14:creationId xmlns:p14="http://schemas.microsoft.com/office/powerpoint/2010/main" val="1339937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65992"/>
            <a:ext cx="11018520" cy="553998"/>
          </a:xfrm>
        </p:spPr>
        <p:txBody>
          <a:bodyPr>
            <a:normAutofit/>
          </a:bodyPr>
          <a:lstStyle/>
          <a:p>
            <a:r>
              <a:rPr lang="ko-kr" b="1" dirty="0">
                <a:latin typeface="Malgun Gothic" panose="020B0503020000020004" pitchFamily="34" charset="-127"/>
                <a:ea typeface="Malgun Gothic" panose="020B0503020000020004" pitchFamily="34" charset="-127"/>
              </a:rPr>
              <a:t>데이터 원본에 흐름 연결</a:t>
            </a:r>
          </a:p>
        </p:txBody>
      </p:sp>
      <p:sp>
        <p:nvSpPr>
          <p:cNvPr id="6" name="Text Placeholder 5"/>
          <p:cNvSpPr>
            <a:spLocks noGrp="1"/>
          </p:cNvSpPr>
          <p:nvPr>
            <p:ph type="body" sz="quarter" idx="10"/>
          </p:nvPr>
        </p:nvSpPr>
        <p:spPr>
          <a:xfrm>
            <a:off x="592992" y="1444289"/>
            <a:ext cx="11018520" cy="5207579"/>
          </a:xfrm>
        </p:spPr>
        <p:txBody>
          <a:bodyPr/>
          <a:lstStyle/>
          <a:p>
            <a:r>
              <a:rPr lang="ko-kr" sz="2000" dirty="0"/>
              <a:t>Power Automate</a:t>
            </a:r>
            <a:r>
              <a:rPr lang="ko-kr" sz="2000" dirty="0">
                <a:latin typeface="Malgun Gothic" panose="020B0503020000020004" pitchFamily="34" charset="-127"/>
                <a:ea typeface="Malgun Gothic" panose="020B0503020000020004" pitchFamily="34" charset="-127"/>
              </a:rPr>
              <a:t>는 커넥터를 사용하여 데이터 원본에서 워크플로로 연결하는 브리지 역할을 한다는 점에서 </a:t>
            </a:r>
            <a:r>
              <a:rPr lang="ko-kr" sz="2000" dirty="0"/>
              <a:t>Power Apps</a:t>
            </a:r>
            <a:r>
              <a:rPr lang="ko-kr" sz="2000" dirty="0">
                <a:latin typeface="Malgun Gothic" panose="020B0503020000020004" pitchFamily="34" charset="-127"/>
                <a:ea typeface="Malgun Gothic" panose="020B0503020000020004" pitchFamily="34" charset="-127"/>
              </a:rPr>
              <a:t>와 유사합니다.</a:t>
            </a:r>
          </a:p>
          <a:p>
            <a:pPr lvl="1"/>
            <a:r>
              <a:rPr lang="ko-kr" sz="1800" dirty="0">
                <a:latin typeface="Malgun Gothic" panose="020B0503020000020004" pitchFamily="34" charset="-127"/>
                <a:ea typeface="Malgun Gothic" panose="020B0503020000020004" pitchFamily="34" charset="-127"/>
              </a:rPr>
              <a:t>공용 또는 사용자 지정 커넥터일 수 있습니다.</a:t>
            </a:r>
          </a:p>
          <a:p>
            <a:pPr lvl="1"/>
            <a:r>
              <a:rPr lang="ko-kr" sz="1800" dirty="0">
                <a:latin typeface="Malgun Gothic" panose="020B0503020000020004" pitchFamily="34" charset="-127"/>
                <a:ea typeface="Malgun Gothic" panose="020B0503020000020004" pitchFamily="34" charset="-127"/>
              </a:rPr>
              <a:t>커넥터는 흐름에서 사용되는 트리거 및 작업을 사용 가능하게 만듭니다. </a:t>
            </a:r>
          </a:p>
          <a:p>
            <a:pPr lvl="2"/>
            <a:r>
              <a:rPr lang="ko-kr" dirty="0">
                <a:latin typeface="Malgun Gothic" panose="020B0503020000020004" pitchFamily="34" charset="-127"/>
                <a:ea typeface="Malgun Gothic" panose="020B0503020000020004" pitchFamily="34" charset="-127"/>
              </a:rPr>
              <a:t>트리거는 흐름에서 워크플로 실행을 시작하는 데 사용됩니다. </a:t>
            </a:r>
          </a:p>
          <a:p>
            <a:pPr lvl="2"/>
            <a:r>
              <a:rPr lang="ko-kr" dirty="0">
                <a:latin typeface="Malgun Gothic" panose="020B0503020000020004" pitchFamily="34" charset="-127"/>
                <a:ea typeface="Malgun Gothic" panose="020B0503020000020004" pitchFamily="34" charset="-127"/>
              </a:rPr>
              <a:t>작업은 흐름에서 실행 중에 정의된 작업 집합을 수행하는 데 사용됩니다.</a:t>
            </a:r>
          </a:p>
          <a:p>
            <a:pPr lvl="2"/>
            <a:endParaRPr lang="en-US" sz="800" dirty="0"/>
          </a:p>
          <a:p>
            <a:r>
              <a:rPr lang="ko-kr" sz="2000" dirty="0">
                <a:latin typeface="Malgun Gothic" panose="020B0503020000020004" pitchFamily="34" charset="-127"/>
                <a:ea typeface="Malgun Gothic" panose="020B0503020000020004" pitchFamily="34" charset="-127"/>
              </a:rPr>
              <a:t>흐름에서 일반적으로 사용되는 일부 트리거는 다음과 같습니다.</a:t>
            </a:r>
          </a:p>
          <a:p>
            <a:pPr lvl="1"/>
            <a:r>
              <a:rPr lang="ko-kr" sz="1800" dirty="0">
                <a:latin typeface="Malgun Gothic" panose="020B0503020000020004" pitchFamily="34" charset="-127"/>
                <a:ea typeface="Malgun Gothic" panose="020B0503020000020004" pitchFamily="34" charset="-127"/>
              </a:rPr>
              <a:t>항목을 만들 때</a:t>
            </a:r>
          </a:p>
          <a:p>
            <a:pPr lvl="1"/>
            <a:r>
              <a:rPr lang="ko-kr" sz="1800" dirty="0">
                <a:latin typeface="Malgun Gothic" panose="020B0503020000020004" pitchFamily="34" charset="-127"/>
                <a:ea typeface="Malgun Gothic" panose="020B0503020000020004" pitchFamily="34" charset="-127"/>
              </a:rPr>
              <a:t>항목을 만들거나 수정할 때</a:t>
            </a:r>
          </a:p>
          <a:p>
            <a:pPr lvl="1"/>
            <a:r>
              <a:rPr lang="ko-kr" sz="1800" dirty="0">
                <a:latin typeface="Malgun Gothic" panose="020B0503020000020004" pitchFamily="34" charset="-127"/>
                <a:ea typeface="Malgun Gothic" panose="020B0503020000020004" pitchFamily="34" charset="-127"/>
              </a:rPr>
              <a:t>항목을 삭제할 때</a:t>
            </a:r>
          </a:p>
          <a:p>
            <a:pPr lvl="1"/>
            <a:endParaRPr lang="en-US" sz="800" dirty="0"/>
          </a:p>
          <a:p>
            <a:r>
              <a:rPr lang="ko-kr" sz="2000" dirty="0">
                <a:latin typeface="Malgun Gothic" panose="020B0503020000020004" pitchFamily="34" charset="-127"/>
                <a:ea typeface="Malgun Gothic" panose="020B0503020000020004" pitchFamily="34" charset="-127"/>
              </a:rPr>
              <a:t>흐름에서 일반적으로 사용되는 일부 작업은 다음과 같습니다.</a:t>
            </a:r>
            <a:endParaRPr lang="en-US" dirty="0">
              <a:latin typeface="Malgun Gothic" panose="020B0503020000020004" pitchFamily="34" charset="-127"/>
              <a:ea typeface="Malgun Gothic" panose="020B0503020000020004" pitchFamily="34" charset="-127"/>
            </a:endParaRPr>
          </a:p>
          <a:p>
            <a:pPr lvl="1"/>
            <a:r>
              <a:rPr lang="ko-kr" sz="1800" dirty="0">
                <a:latin typeface="Malgun Gothic" panose="020B0503020000020004" pitchFamily="34" charset="-127"/>
                <a:ea typeface="Malgun Gothic" panose="020B0503020000020004" pitchFamily="34" charset="-127"/>
              </a:rPr>
              <a:t>첨부 파일 추가</a:t>
            </a:r>
          </a:p>
          <a:p>
            <a:pPr lvl="1"/>
            <a:r>
              <a:rPr lang="ko-kr" sz="1800" dirty="0">
                <a:latin typeface="Malgun Gothic" panose="020B0503020000020004" pitchFamily="34" charset="-127"/>
                <a:ea typeface="Malgun Gothic" panose="020B0503020000020004" pitchFamily="34" charset="-127"/>
              </a:rPr>
              <a:t>파일 복사</a:t>
            </a:r>
          </a:p>
          <a:p>
            <a:pPr lvl="1"/>
            <a:r>
              <a:rPr lang="ko-kr" sz="1800" dirty="0">
                <a:latin typeface="Malgun Gothic" panose="020B0503020000020004" pitchFamily="34" charset="-127"/>
                <a:ea typeface="Malgun Gothic" panose="020B0503020000020004" pitchFamily="34" charset="-127"/>
              </a:rPr>
              <a:t>파일 체크인</a:t>
            </a:r>
          </a:p>
          <a:p>
            <a:pPr lvl="1"/>
            <a:r>
              <a:rPr lang="ko-kr" sz="1800" dirty="0">
                <a:latin typeface="Malgun Gothic" panose="020B0503020000020004" pitchFamily="34" charset="-127"/>
                <a:ea typeface="Malgun Gothic" panose="020B0503020000020004" pitchFamily="34" charset="-127"/>
              </a:rPr>
              <a:t>파일 체크 아웃</a:t>
            </a:r>
            <a:endParaRPr lang="en-US" dirty="0">
              <a:latin typeface="Malgun Gothic" panose="020B0503020000020004" pitchFamily="34" charset="-127"/>
              <a:ea typeface="Malgun Gothic" panose="020B0503020000020004" pitchFamily="34" charset="-127"/>
            </a:endParaRPr>
          </a:p>
        </p:txBody>
      </p:sp>
    </p:spTree>
    <p:custDataLst>
      <p:tags r:id="rId1"/>
    </p:custDataLst>
    <p:extLst>
      <p:ext uri="{BB962C8B-B14F-4D97-AF65-F5344CB8AC3E}">
        <p14:creationId xmlns:p14="http://schemas.microsoft.com/office/powerpoint/2010/main" val="1850470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65992"/>
            <a:ext cx="11018520" cy="553998"/>
          </a:xfrm>
        </p:spPr>
        <p:txBody>
          <a:bodyPr>
            <a:normAutofit/>
          </a:bodyPr>
          <a:lstStyle/>
          <a:p>
            <a:r>
              <a:rPr lang="ko-kr" b="1" dirty="0">
                <a:latin typeface="Malgun Gothic" panose="020B0503020000020004" pitchFamily="34" charset="-127"/>
                <a:ea typeface="Malgun Gothic" panose="020B0503020000020004" pitchFamily="34" charset="-127"/>
              </a:rPr>
              <a:t>흐름 만들기</a:t>
            </a:r>
          </a:p>
        </p:txBody>
      </p:sp>
      <p:sp>
        <p:nvSpPr>
          <p:cNvPr id="6" name="Text Placeholder 5"/>
          <p:cNvSpPr>
            <a:spLocks noGrp="1"/>
          </p:cNvSpPr>
          <p:nvPr>
            <p:ph type="body" sz="quarter" idx="10"/>
          </p:nvPr>
        </p:nvSpPr>
        <p:spPr>
          <a:xfrm>
            <a:off x="592992" y="1389971"/>
            <a:ext cx="11018520" cy="5466112"/>
          </a:xfrm>
        </p:spPr>
        <p:txBody>
          <a:bodyPr>
            <a:normAutofit/>
          </a:bodyPr>
          <a:lstStyle/>
          <a:p>
            <a:r>
              <a:rPr lang="ko-kr" sz="2000" dirty="0">
                <a:latin typeface="Malgun Gothic" panose="020B0503020000020004" pitchFamily="34" charset="-127"/>
                <a:ea typeface="Malgun Gothic" panose="020B0503020000020004" pitchFamily="34" charset="-127"/>
              </a:rPr>
              <a:t>흐름 만들기를 시작하는 방법에는 세 가지가 있습니다.</a:t>
            </a:r>
            <a:endParaRPr lang="en-US" sz="1800" dirty="0">
              <a:latin typeface="Malgun Gothic" panose="020B0503020000020004" pitchFamily="34" charset="-127"/>
              <a:ea typeface="Malgun Gothic" panose="020B0503020000020004" pitchFamily="34" charset="-127"/>
            </a:endParaRPr>
          </a:p>
          <a:p>
            <a:pPr lvl="1"/>
            <a:r>
              <a:rPr lang="ko-kr" sz="1800" dirty="0">
                <a:latin typeface="Malgun Gothic" panose="020B0503020000020004" pitchFamily="34" charset="-127"/>
                <a:ea typeface="Malgun Gothic" panose="020B0503020000020004" pitchFamily="34" charset="-127"/>
                <a:cs typeface="Segoe UI Semilight" panose="020B0402040204020203" pitchFamily="34" charset="0"/>
              </a:rPr>
              <a:t>백지 상태에서 시작</a:t>
            </a:r>
          </a:p>
          <a:p>
            <a:pPr lvl="1"/>
            <a:r>
              <a:rPr lang="ko-kr" sz="1800" dirty="0">
                <a:latin typeface="Malgun Gothic" panose="020B0503020000020004" pitchFamily="34" charset="-127"/>
                <a:ea typeface="Malgun Gothic" panose="020B0503020000020004" pitchFamily="34" charset="-127"/>
                <a:cs typeface="Segoe UI Semilight" panose="020B0402040204020203" pitchFamily="34" charset="0"/>
              </a:rPr>
              <a:t>템플릿에서 시작</a:t>
            </a:r>
          </a:p>
          <a:p>
            <a:pPr lvl="1"/>
            <a:r>
              <a:rPr lang="ko-kr" sz="1800" dirty="0">
                <a:latin typeface="Malgun Gothic" panose="020B0503020000020004" pitchFamily="34" charset="-127"/>
                <a:ea typeface="Malgun Gothic" panose="020B0503020000020004" pitchFamily="34" charset="-127"/>
                <a:cs typeface="Segoe UI Semilight" panose="020B0402040204020203" pitchFamily="34" charset="0"/>
              </a:rPr>
              <a:t>커넥터에서 시작</a:t>
            </a:r>
          </a:p>
          <a:p>
            <a:pPr lvl="1"/>
            <a:endParaRPr lang="en-US" sz="800" dirty="0">
              <a:latin typeface="Segoe UI Semilight" panose="020B0402040204020203" pitchFamily="34" charset="0"/>
              <a:cs typeface="Segoe UI Semilight" panose="020B0402040204020203" pitchFamily="34" charset="0"/>
            </a:endParaRPr>
          </a:p>
          <a:p>
            <a:r>
              <a:rPr lang="ko-kr" sz="2000" dirty="0"/>
              <a:t>Power Automate </a:t>
            </a:r>
            <a:r>
              <a:rPr lang="ko-kr" sz="2000" dirty="0">
                <a:latin typeface="Malgun Gothic" panose="020B0503020000020004" pitchFamily="34" charset="-127"/>
                <a:ea typeface="Malgun Gothic" panose="020B0503020000020004" pitchFamily="34" charset="-127"/>
              </a:rPr>
              <a:t>디자이너는 흐름 논리의 모든 세부 사항을 구성할 수 있는 기능이 풍부한 도구입니다. </a:t>
            </a:r>
          </a:p>
          <a:p>
            <a:endParaRPr lang="en-US" sz="800" dirty="0"/>
          </a:p>
          <a:p>
            <a:r>
              <a:rPr lang="ko-kr" sz="2000" dirty="0">
                <a:latin typeface="Malgun Gothic" panose="020B0503020000020004" pitchFamily="34" charset="-127"/>
                <a:ea typeface="Malgun Gothic" panose="020B0503020000020004" pitchFamily="34" charset="-127"/>
              </a:rPr>
              <a:t>흐름을 만들 때 다음 요소가 사용됩니다.</a:t>
            </a:r>
          </a:p>
          <a:p>
            <a:pPr lvl="1"/>
            <a:r>
              <a:rPr lang="ko-kr" sz="1800" dirty="0">
                <a:latin typeface="Malgun Gothic" panose="020B0503020000020004" pitchFamily="34" charset="-127"/>
                <a:ea typeface="Malgun Gothic" panose="020B0503020000020004" pitchFamily="34" charset="-127"/>
              </a:rPr>
              <a:t>트리거</a:t>
            </a:r>
          </a:p>
          <a:p>
            <a:pPr lvl="1"/>
            <a:r>
              <a:rPr lang="ko-kr" sz="1800" dirty="0">
                <a:latin typeface="Malgun Gothic" panose="020B0503020000020004" pitchFamily="34" charset="-127"/>
                <a:ea typeface="Malgun Gothic" panose="020B0503020000020004" pitchFamily="34" charset="-127"/>
              </a:rPr>
              <a:t>작업</a:t>
            </a:r>
          </a:p>
          <a:p>
            <a:pPr lvl="1"/>
            <a:r>
              <a:rPr lang="ko-kr" sz="1800" dirty="0">
                <a:latin typeface="Malgun Gothic" panose="020B0503020000020004" pitchFamily="34" charset="-127"/>
                <a:ea typeface="Malgun Gothic" panose="020B0503020000020004" pitchFamily="34" charset="-127"/>
              </a:rPr>
              <a:t>동적 콘텐츠</a:t>
            </a:r>
          </a:p>
          <a:p>
            <a:pPr lvl="1"/>
            <a:r>
              <a:rPr lang="ko-kr" sz="1800" dirty="0">
                <a:latin typeface="Malgun Gothic" panose="020B0503020000020004" pitchFamily="34" charset="-127"/>
                <a:ea typeface="Malgun Gothic" panose="020B0503020000020004" pitchFamily="34" charset="-127"/>
              </a:rPr>
              <a:t>코드 미리 보기</a:t>
            </a:r>
          </a:p>
          <a:p>
            <a:pPr lvl="1"/>
            <a:r>
              <a:rPr lang="ko-kr" sz="1800" dirty="0"/>
              <a:t>Functions</a:t>
            </a:r>
          </a:p>
          <a:p>
            <a:pPr lvl="1"/>
            <a:r>
              <a:rPr lang="ko-kr" sz="1800" dirty="0">
                <a:latin typeface="Malgun Gothic" panose="020B0503020000020004" pitchFamily="34" charset="-127"/>
                <a:ea typeface="Malgun Gothic" panose="020B0503020000020004" pitchFamily="34" charset="-127"/>
              </a:rPr>
              <a:t>고급 기능</a:t>
            </a:r>
          </a:p>
          <a:p>
            <a:endParaRPr lang="en-US" sz="800" dirty="0"/>
          </a:p>
          <a:p>
            <a:r>
              <a:rPr lang="ko-kr" sz="2000" dirty="0">
                <a:latin typeface="Malgun Gothic" panose="020B0503020000020004" pitchFamily="34" charset="-127"/>
                <a:ea typeface="Malgun Gothic" panose="020B0503020000020004" pitchFamily="34" charset="-127"/>
              </a:rPr>
              <a:t>흐름 검사기는 흐름에서 오류 또는 경고를 확인하고 오류 또는 경고가 발생하는 작업을 호출합니다.</a:t>
            </a:r>
          </a:p>
        </p:txBody>
      </p:sp>
    </p:spTree>
    <p:custDataLst>
      <p:tags r:id="rId1"/>
    </p:custDataLst>
    <p:extLst>
      <p:ext uri="{BB962C8B-B14F-4D97-AF65-F5344CB8AC3E}">
        <p14:creationId xmlns:p14="http://schemas.microsoft.com/office/powerpoint/2010/main" val="39866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65992"/>
            <a:ext cx="11018520" cy="553998"/>
          </a:xfrm>
        </p:spPr>
        <p:txBody>
          <a:bodyPr>
            <a:normAutofit/>
          </a:bodyPr>
          <a:lstStyle/>
          <a:p>
            <a:r>
              <a:rPr lang="ko-kr" b="1" dirty="0">
                <a:latin typeface="Malgun Gothic" panose="020B0503020000020004" pitchFamily="34" charset="-127"/>
                <a:ea typeface="Malgun Gothic" panose="020B0503020000020004" pitchFamily="34" charset="-127"/>
              </a:rPr>
              <a:t>흐름 실행</a:t>
            </a:r>
          </a:p>
        </p:txBody>
      </p:sp>
      <p:sp>
        <p:nvSpPr>
          <p:cNvPr id="6" name="Text Placeholder 5"/>
          <p:cNvSpPr>
            <a:spLocks noGrp="1"/>
          </p:cNvSpPr>
          <p:nvPr>
            <p:ph type="body" sz="quarter" idx="10"/>
          </p:nvPr>
        </p:nvSpPr>
        <p:spPr>
          <a:xfrm>
            <a:off x="592992" y="1389971"/>
            <a:ext cx="11018520" cy="5724644"/>
          </a:xfrm>
        </p:spPr>
        <p:txBody>
          <a:bodyPr/>
          <a:lstStyle/>
          <a:p>
            <a:r>
              <a:rPr lang="ko-kr" sz="2000" dirty="0">
                <a:latin typeface="Malgun Gothic" panose="020B0503020000020004" pitchFamily="34" charset="-127"/>
                <a:ea typeface="Malgun Gothic" panose="020B0503020000020004" pitchFamily="34" charset="-127"/>
              </a:rPr>
              <a:t>흐름이 오류 없이 저장된 경우 트리거 조건이 충족되면 흐름이 활성화되어 실행할 수 있습니다. </a:t>
            </a:r>
          </a:p>
          <a:p>
            <a:endParaRPr lang="en-US" sz="800" dirty="0">
              <a:latin typeface="Malgun Gothic" panose="020B0503020000020004" pitchFamily="34" charset="-127"/>
              <a:ea typeface="Malgun Gothic" panose="020B0503020000020004" pitchFamily="34" charset="-127"/>
            </a:endParaRPr>
          </a:p>
          <a:p>
            <a:r>
              <a:rPr lang="ko-kr" sz="2000" dirty="0">
                <a:latin typeface="Malgun Gothic" panose="020B0503020000020004" pitchFamily="34" charset="-127"/>
                <a:ea typeface="Malgun Gothic" panose="020B0503020000020004" pitchFamily="34" charset="-127"/>
              </a:rPr>
              <a:t>수동으로 트리거하면 단추(인스턴트) 흐름이 실행됩니다.</a:t>
            </a:r>
          </a:p>
          <a:p>
            <a:endParaRPr lang="en-US" sz="800" dirty="0">
              <a:latin typeface="Malgun Gothic" panose="020B0503020000020004" pitchFamily="34" charset="-127"/>
              <a:ea typeface="Malgun Gothic" panose="020B0503020000020004" pitchFamily="34" charset="-127"/>
            </a:endParaRPr>
          </a:p>
          <a:p>
            <a:r>
              <a:rPr lang="ko-kr" sz="2000" dirty="0">
                <a:latin typeface="Malgun Gothic" panose="020B0503020000020004" pitchFamily="34" charset="-127"/>
                <a:ea typeface="Malgun Gothic" panose="020B0503020000020004" pitchFamily="34" charset="-127"/>
              </a:rPr>
              <a:t>트리거 조건이 발생할 때 흐름을 실행하도록 예약하거나 실행 단추를 눌러 흐름을 즉시 실행할 수 있습니다. </a:t>
            </a:r>
          </a:p>
          <a:p>
            <a:endParaRPr lang="en-US" sz="800" dirty="0">
              <a:latin typeface="Malgun Gothic" panose="020B0503020000020004" pitchFamily="34" charset="-127"/>
              <a:ea typeface="Malgun Gothic" panose="020B0503020000020004" pitchFamily="34" charset="-127"/>
            </a:endParaRPr>
          </a:p>
          <a:p>
            <a:r>
              <a:rPr lang="ko-kr" sz="2000" dirty="0">
                <a:latin typeface="Malgun Gothic" panose="020B0503020000020004" pitchFamily="34" charset="-127"/>
                <a:ea typeface="Malgun Gothic" panose="020B0503020000020004" pitchFamily="34" charset="-127"/>
              </a:rPr>
              <a:t>공동 소유자, 실행 전용 사용자와 같은 다른 사용자와 흐름을 공유할 수 있습니다.</a:t>
            </a:r>
          </a:p>
          <a:p>
            <a:pPr lvl="1"/>
            <a:r>
              <a:rPr lang="ko-kr" sz="1600" dirty="0">
                <a:latin typeface="Malgun Gothic" panose="020B0503020000020004" pitchFamily="34" charset="-127"/>
                <a:ea typeface="Malgun Gothic" panose="020B0503020000020004" pitchFamily="34" charset="-127"/>
              </a:rPr>
              <a:t>사용자가 다른 사용자 또는 그룹을 흐름의 소유자로 추가한 경우 해당 흐름은 팀 흐름이 됩니다(팀 흐름 아래에만 표시됨). 또한 흐름의 공동 소유자는 이미 존재하는 연결을 사용하여 흐름을 수정할 수 있습니다.</a:t>
            </a:r>
          </a:p>
          <a:p>
            <a:pPr lvl="1"/>
            <a:r>
              <a:rPr lang="ko-kr" sz="1600" dirty="0">
                <a:latin typeface="Malgun Gothic" panose="020B0503020000020004" pitchFamily="34" charset="-127"/>
                <a:ea typeface="Malgun Gothic" panose="020B0503020000020004" pitchFamily="34" charset="-127"/>
              </a:rPr>
              <a:t>실행 전용 공유는 흐름이 수동으로 트리거되는 경우의 옵션입니다(단추 흐름). 흐름을 공유하는 사용자는 흐름을 실행할 수만 있고 편집할 수 없습니다. </a:t>
            </a:r>
          </a:p>
          <a:p>
            <a:endParaRPr lang="en-US" sz="800" dirty="0">
              <a:latin typeface="Malgun Gothic" panose="020B0503020000020004" pitchFamily="34" charset="-127"/>
              <a:ea typeface="Malgun Gothic" panose="020B0503020000020004" pitchFamily="34" charset="-127"/>
            </a:endParaRPr>
          </a:p>
          <a:p>
            <a:r>
              <a:rPr lang="ko-kr" sz="2000" dirty="0">
                <a:latin typeface="Malgun Gothic" panose="020B0503020000020004" pitchFamily="34" charset="-127"/>
                <a:ea typeface="Malgun Gothic" panose="020B0503020000020004" pitchFamily="34" charset="-127"/>
              </a:rPr>
              <a:t>다음 소스에서 흐름을 실행할 수 있습니다.</a:t>
            </a:r>
          </a:p>
          <a:p>
            <a:pPr lvl="1"/>
            <a:r>
              <a:rPr lang="ko-kr" sz="1800" dirty="0"/>
              <a:t>SharePoint </a:t>
            </a:r>
            <a:r>
              <a:rPr lang="ko-kr" sz="1800" dirty="0">
                <a:latin typeface="Malgun Gothic" panose="020B0503020000020004" pitchFamily="34" charset="-127"/>
                <a:ea typeface="Malgun Gothic" panose="020B0503020000020004" pitchFamily="34" charset="-127"/>
              </a:rPr>
              <a:t>목록이 포함된 흐름을 공유할 경우 </a:t>
            </a:r>
            <a:r>
              <a:rPr lang="ko-kr" sz="1800" dirty="0"/>
              <a:t>SharePoint </a:t>
            </a:r>
            <a:r>
              <a:rPr lang="ko-kr" sz="1800" dirty="0">
                <a:latin typeface="Malgun Gothic" panose="020B0503020000020004" pitchFamily="34" charset="-127"/>
                <a:ea typeface="Malgun Gothic" panose="020B0503020000020004" pitchFamily="34" charset="-127"/>
              </a:rPr>
              <a:t>내에서 흐름을 실행할 수 있습니다.</a:t>
            </a:r>
          </a:p>
          <a:p>
            <a:pPr lvl="1"/>
            <a:endParaRPr lang="en-US" sz="800" dirty="0"/>
          </a:p>
          <a:p>
            <a:pPr lvl="1"/>
            <a:r>
              <a:rPr lang="ko-kr" sz="1800" dirty="0">
                <a:latin typeface="Malgun Gothic" panose="020B0503020000020004" pitchFamily="34" charset="-127"/>
                <a:ea typeface="Malgun Gothic" panose="020B0503020000020004" pitchFamily="34" charset="-127"/>
              </a:rPr>
              <a:t>사용자는 </a:t>
            </a:r>
            <a:r>
              <a:rPr lang="ko-kr" sz="1800" dirty="0"/>
              <a:t>Microsoft Teams </a:t>
            </a:r>
            <a:r>
              <a:rPr lang="ko-kr" sz="1800" dirty="0">
                <a:latin typeface="Malgun Gothic" panose="020B0503020000020004" pitchFamily="34" charset="-127"/>
                <a:ea typeface="Malgun Gothic" panose="020B0503020000020004" pitchFamily="34" charset="-127"/>
              </a:rPr>
              <a:t>내에서 흐름을 생성, 관리, 실행할 수 있습니다. </a:t>
            </a:r>
          </a:p>
          <a:p>
            <a:pPr lvl="1"/>
            <a:endParaRPr lang="en-US" sz="800" dirty="0"/>
          </a:p>
          <a:p>
            <a:pPr lvl="1"/>
            <a:r>
              <a:rPr lang="ko-kr" sz="1800" dirty="0"/>
              <a:t>Power Automate </a:t>
            </a:r>
            <a:r>
              <a:rPr lang="ko-kr" sz="1800" dirty="0">
                <a:latin typeface="Malgun Gothic" panose="020B0503020000020004" pitchFamily="34" charset="-127"/>
                <a:ea typeface="Malgun Gothic" panose="020B0503020000020004" pitchFamily="34" charset="-127"/>
              </a:rPr>
              <a:t>휴대폰 앱에서 </a:t>
            </a:r>
            <a:r>
              <a:rPr lang="ko-kr" sz="1800" dirty="0"/>
              <a:t>Power Automate </a:t>
            </a:r>
            <a:r>
              <a:rPr lang="ko-kr" sz="1800" dirty="0">
                <a:latin typeface="Malgun Gothic" panose="020B0503020000020004" pitchFamily="34" charset="-127"/>
                <a:ea typeface="Malgun Gothic" panose="020B0503020000020004" pitchFamily="34" charset="-127"/>
              </a:rPr>
              <a:t>흐름을 생성, 관리, 실행할 수 있습니다.</a:t>
            </a:r>
          </a:p>
          <a:p>
            <a:endParaRPr lang="en-US" sz="2000" dirty="0"/>
          </a:p>
          <a:p>
            <a:endParaRPr lang="en-US" sz="1600" dirty="0"/>
          </a:p>
        </p:txBody>
      </p:sp>
    </p:spTree>
    <p:custDataLst>
      <p:tags r:id="rId1"/>
    </p:custDataLst>
    <p:extLst>
      <p:ext uri="{BB962C8B-B14F-4D97-AF65-F5344CB8AC3E}">
        <p14:creationId xmlns:p14="http://schemas.microsoft.com/office/powerpoint/2010/main" val="10698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a:bodyPr>
          <a:lstStyle/>
          <a:p>
            <a:r>
              <a:rPr lang="ko-kr" b="1" dirty="0">
                <a:latin typeface="Malgun Gothic" panose="020B0503020000020004" pitchFamily="34" charset="-127"/>
                <a:ea typeface="Malgun Gothic" panose="020B0503020000020004" pitchFamily="34" charset="-127"/>
              </a:rPr>
              <a:t>데모</a:t>
            </a:r>
          </a:p>
        </p:txBody>
      </p:sp>
      <p:sp>
        <p:nvSpPr>
          <p:cNvPr id="6" name="Text Placeholder 5"/>
          <p:cNvSpPr>
            <a:spLocks noGrp="1"/>
          </p:cNvSpPr>
          <p:nvPr>
            <p:ph type="body" sz="quarter" idx="10"/>
          </p:nvPr>
        </p:nvSpPr>
        <p:spPr>
          <a:xfrm>
            <a:off x="4938315" y="2487111"/>
            <a:ext cx="6669658" cy="3010055"/>
          </a:xfrm>
        </p:spPr>
        <p:txBody>
          <a:bodyPr/>
          <a:lstStyle/>
          <a:p>
            <a:pPr lvl="1" fontAlgn="base"/>
            <a:endParaRPr lang="en-US" sz="800" dirty="0"/>
          </a:p>
          <a:p>
            <a:pPr lvl="0" fontAlgn="base"/>
            <a:r>
              <a:rPr lang="ko-kr" dirty="0"/>
              <a:t>Power Automate</a:t>
            </a:r>
            <a:r>
              <a:rPr lang="ko-kr" dirty="0">
                <a:latin typeface="Malgun Gothic" panose="020B0503020000020004" pitchFamily="34" charset="-127"/>
                <a:ea typeface="Malgun Gothic" panose="020B0503020000020004" pitchFamily="34" charset="-127"/>
              </a:rPr>
              <a:t>를 사용하여 흐름 만들기</a:t>
            </a:r>
          </a:p>
          <a:p>
            <a:pPr lvl="1" fontAlgn="base"/>
            <a:r>
              <a:rPr lang="ko-kr" dirty="0"/>
              <a:t>Power Automate </a:t>
            </a:r>
            <a:r>
              <a:rPr lang="ko-kr" dirty="0">
                <a:latin typeface="Malgun Gothic" panose="020B0503020000020004" pitchFamily="34" charset="-127"/>
                <a:ea typeface="Malgun Gothic" panose="020B0503020000020004" pitchFamily="34" charset="-127"/>
              </a:rPr>
              <a:t>흐름 만들기</a:t>
            </a:r>
          </a:p>
          <a:p>
            <a:pPr lvl="1" fontAlgn="base"/>
            <a:r>
              <a:rPr lang="ko-kr" dirty="0"/>
              <a:t>Power Automate </a:t>
            </a:r>
            <a:r>
              <a:rPr lang="ko-kr" dirty="0">
                <a:latin typeface="Malgun Gothic" panose="020B0503020000020004" pitchFamily="34" charset="-127"/>
                <a:ea typeface="Malgun Gothic" panose="020B0503020000020004" pitchFamily="34" charset="-127"/>
              </a:rPr>
              <a:t>흐름에 추가 소유자 할당(선택 사항)</a:t>
            </a:r>
          </a:p>
          <a:p>
            <a:pPr lvl="1" fontAlgn="base"/>
            <a:endParaRPr lang="en-US" dirty="0">
              <a:latin typeface="Malgun Gothic" panose="020B0503020000020004" pitchFamily="34" charset="-127"/>
              <a:ea typeface="Malgun Gothic" panose="020B0503020000020004" pitchFamily="34" charset="-127"/>
            </a:endParaRPr>
          </a:p>
          <a:p>
            <a:pPr marL="228600" lvl="1" indent="0" fontAlgn="base">
              <a:buNone/>
            </a:pPr>
            <a:endParaRPr lang="en-US" dirty="0">
              <a:latin typeface="Malgun Gothic" panose="020B0503020000020004" pitchFamily="34" charset="-127"/>
              <a:ea typeface="Malgun Gothic" panose="020B0503020000020004" pitchFamily="34" charset="-127"/>
            </a:endParaRPr>
          </a:p>
          <a:p>
            <a:pPr lvl="1" fontAlgn="base"/>
            <a:endParaRPr lang="en-US" dirty="0"/>
          </a:p>
          <a:p>
            <a:pPr marL="228600" lvl="1" indent="0" fontAlgn="base">
              <a:buNone/>
            </a:pPr>
            <a:endParaRPr lang="en-US" dirty="0"/>
          </a:p>
        </p:txBody>
      </p:sp>
    </p:spTree>
    <p:custDataLst>
      <p:tags r:id="rId1"/>
    </p:custDataLst>
    <p:extLst>
      <p:ext uri="{BB962C8B-B14F-4D97-AF65-F5344CB8AC3E}">
        <p14:creationId xmlns:p14="http://schemas.microsoft.com/office/powerpoint/2010/main" val="4244952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ko-kr" dirty="0"/>
              <a:t>Teams </a:t>
            </a:r>
            <a:r>
              <a:rPr lang="ko-kr" b="1" dirty="0">
                <a:latin typeface="Malgun Gothic" panose="020B0503020000020004" pitchFamily="34" charset="-127"/>
                <a:ea typeface="Malgun Gothic" panose="020B0503020000020004" pitchFamily="34" charset="-127"/>
              </a:rPr>
              <a:t>클라이언트의 확장 가능한 지점 </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8262" y="1386512"/>
            <a:ext cx="11018520" cy="2930033"/>
          </a:xfrm>
        </p:spPr>
        <p:txBody>
          <a:bodyPr/>
          <a:lstStyle/>
          <a:p>
            <a:pPr marL="0" indent="0">
              <a:buNone/>
            </a:pPr>
            <a:r>
              <a:rPr lang="ko-kr" dirty="0">
                <a:latin typeface="Malgun Gothic" panose="020B0503020000020004" pitchFamily="34" charset="-127"/>
                <a:ea typeface="Malgun Gothic" panose="020B0503020000020004" pitchFamily="34" charset="-127"/>
              </a:rPr>
              <a:t>사용자가 앱과 상호 작용할 수 있도록 여러 위치에서 </a:t>
            </a:r>
            <a:r>
              <a:rPr lang="ko-kr" dirty="0">
                <a:latin typeface="+mn-lt"/>
              </a:rPr>
              <a:t>Microsoft Teams </a:t>
            </a:r>
            <a:r>
              <a:rPr lang="ko-kr" dirty="0">
                <a:latin typeface="Malgun Gothic" panose="020B0503020000020004" pitchFamily="34" charset="-127"/>
                <a:ea typeface="Malgun Gothic" panose="020B0503020000020004" pitchFamily="34" charset="-127"/>
              </a:rPr>
              <a:t>클라이언트를 확장할 수 있습니다. </a:t>
            </a:r>
          </a:p>
          <a:p>
            <a:pPr marL="0" indent="0">
              <a:buNone/>
            </a:pPr>
            <a:r>
              <a:rPr lang="ko-kr" dirty="0">
                <a:latin typeface="+mn-lt"/>
              </a:rPr>
              <a:t>Teams </a:t>
            </a:r>
            <a:r>
              <a:rPr lang="ko-kr" dirty="0">
                <a:latin typeface="Malgun Gothic" panose="020B0503020000020004" pitchFamily="34" charset="-127"/>
                <a:ea typeface="Malgun Gothic" panose="020B0503020000020004" pitchFamily="34" charset="-127"/>
              </a:rPr>
              <a:t>클라이언트 확장 옵션: </a:t>
            </a:r>
          </a:p>
          <a:p>
            <a:pPr lvl="1"/>
            <a:r>
              <a:rPr lang="ko-kr" sz="2800" dirty="0"/>
              <a:t>Teams</a:t>
            </a:r>
            <a:r>
              <a:rPr lang="ko-kr" sz="2800" dirty="0">
                <a:latin typeface="Malgun Gothic" panose="020B0503020000020004" pitchFamily="34" charset="-127"/>
                <a:ea typeface="Malgun Gothic" panose="020B0503020000020004" pitchFamily="34" charset="-127"/>
              </a:rPr>
              <a:t>, 채널 및 그룹 채팅 </a:t>
            </a:r>
          </a:p>
          <a:p>
            <a:pPr lvl="1"/>
            <a:r>
              <a:rPr lang="ko-kr" sz="2800" dirty="0">
                <a:latin typeface="Malgun Gothic" panose="020B0503020000020004" pitchFamily="34" charset="-127"/>
                <a:ea typeface="Malgun Gothic" panose="020B0503020000020004" pitchFamily="34" charset="-127"/>
              </a:rPr>
              <a:t>개인 앱</a:t>
            </a:r>
          </a:p>
          <a:p>
            <a:pPr lvl="1"/>
            <a:r>
              <a:rPr lang="ko-kr" sz="2800" dirty="0">
                <a:latin typeface="Malgun Gothic" panose="020B0503020000020004" pitchFamily="34" charset="-127"/>
                <a:ea typeface="Malgun Gothic" panose="020B0503020000020004" pitchFamily="34" charset="-127"/>
              </a:rPr>
              <a:t>메시지</a:t>
            </a:r>
          </a:p>
        </p:txBody>
      </p:sp>
    </p:spTree>
    <p:extLst>
      <p:ext uri="{BB962C8B-B14F-4D97-AF65-F5344CB8AC3E}">
        <p14:creationId xmlns:p14="http://schemas.microsoft.com/office/powerpoint/2010/main" val="257342901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192DF-2051-402C-9326-236D8A4617C5}"/>
              </a:ext>
            </a:extLst>
          </p:cNvPr>
          <p:cNvSpPr>
            <a:spLocks noGrp="1"/>
          </p:cNvSpPr>
          <p:nvPr>
            <p:ph type="title"/>
          </p:nvPr>
        </p:nvSpPr>
        <p:spPr>
          <a:xfrm>
            <a:off x="588263" y="457200"/>
            <a:ext cx="11018520" cy="553998"/>
          </a:xfrm>
        </p:spPr>
        <p:txBody>
          <a:bodyPr>
            <a:normAutofit/>
          </a:bodyPr>
          <a:lstStyle/>
          <a:p>
            <a:r>
              <a:rPr lang="ko-kr" dirty="0"/>
              <a:t>Microsoft Teams </a:t>
            </a:r>
            <a:r>
              <a:rPr lang="ko-kr" b="1" dirty="0">
                <a:latin typeface="Malgun Gothic" panose="020B0503020000020004" pitchFamily="34" charset="-127"/>
                <a:ea typeface="Malgun Gothic" panose="020B0503020000020004" pitchFamily="34" charset="-127"/>
              </a:rPr>
              <a:t>앱 개발용 </a:t>
            </a:r>
            <a:r>
              <a:rPr lang="ko-kr" dirty="0"/>
              <a:t>App Studio</a:t>
            </a:r>
          </a:p>
        </p:txBody>
      </p:sp>
      <p:sp>
        <p:nvSpPr>
          <p:cNvPr id="3" name="Text Placeholder 2">
            <a:extLst>
              <a:ext uri="{FF2B5EF4-FFF2-40B4-BE49-F238E27FC236}">
                <a16:creationId xmlns:a16="http://schemas.microsoft.com/office/drawing/2014/main" id="{842D4BEF-3207-42E1-A211-A3D8FEEA6A97}"/>
              </a:ext>
            </a:extLst>
          </p:cNvPr>
          <p:cNvSpPr>
            <a:spLocks noGrp="1"/>
          </p:cNvSpPr>
          <p:nvPr>
            <p:ph type="body" sz="quarter" idx="10"/>
          </p:nvPr>
        </p:nvSpPr>
        <p:spPr>
          <a:xfrm>
            <a:off x="584200" y="1435497"/>
            <a:ext cx="5191125" cy="4739759"/>
          </a:xfrm>
        </p:spPr>
        <p:txBody>
          <a:bodyPr/>
          <a:lstStyle/>
          <a:p>
            <a:pPr marL="0" indent="0">
              <a:buNone/>
            </a:pPr>
            <a:r>
              <a:rPr lang="ko-kr" dirty="0">
                <a:latin typeface="Segoe UI" panose="020B0502040204020203" pitchFamily="34" charset="0"/>
                <a:cs typeface="Segoe UI" panose="020B0502040204020203" pitchFamily="34" charset="0"/>
              </a:rPr>
              <a:t>App Studio</a:t>
            </a:r>
            <a:r>
              <a:rPr lang="ko-kr" dirty="0">
                <a:latin typeface="Malgun Gothic" panose="020B0503020000020004" pitchFamily="34" charset="-127"/>
                <a:ea typeface="Malgun Gothic" panose="020B0503020000020004" pitchFamily="34" charset="-127"/>
              </a:rPr>
              <a:t>는</a:t>
            </a:r>
            <a:r>
              <a:rPr lang="ko-kr" dirty="0">
                <a:latin typeface="Segoe UI" panose="020B0502040204020203" pitchFamily="34" charset="0"/>
                <a:cs typeface="Segoe UI" panose="020B0502040204020203" pitchFamily="34" charset="0"/>
              </a:rPr>
              <a:t> Teams </a:t>
            </a:r>
            <a:r>
              <a:rPr lang="ko-kr" altLang="en-US" dirty="0">
                <a:latin typeface="Malgun Gothic" panose="020B0503020000020004" pitchFamily="34" charset="-127"/>
                <a:ea typeface="Malgun Gothic" panose="020B0503020000020004" pitchFamily="34" charset="-127"/>
              </a:rPr>
              <a:t>앱에 대한 매니페스트 및 패키지를 만드는 과정을 간소화합니다</a:t>
            </a:r>
            <a:r>
              <a:rPr lang="en-US" altLang="ko-KR" dirty="0">
                <a:latin typeface="Malgun Gothic" panose="020B0503020000020004" pitchFamily="34" charset="-127"/>
                <a:ea typeface="Malgun Gothic" panose="020B0503020000020004" pitchFamily="34" charset="-127"/>
              </a:rPr>
              <a:t>. </a:t>
            </a:r>
          </a:p>
          <a:p>
            <a:pPr marL="0" indent="0">
              <a:buNone/>
            </a:pPr>
            <a:r>
              <a:rPr lang="ko-kr" dirty="0">
                <a:latin typeface="Segoe UI" panose="020B0502040204020203" pitchFamily="34" charset="0"/>
                <a:cs typeface="Segoe UI" panose="020B0502040204020203" pitchFamily="34" charset="0"/>
              </a:rPr>
              <a:t>App Studio</a:t>
            </a:r>
            <a:r>
              <a:rPr lang="ko-kr" dirty="0">
                <a:latin typeface="Malgun Gothic" panose="020B0503020000020004" pitchFamily="34" charset="-127"/>
                <a:ea typeface="Malgun Gothic" panose="020B0503020000020004" pitchFamily="34" charset="-127"/>
              </a:rPr>
              <a:t>를 사용하여 다음을 수행합니다.</a:t>
            </a:r>
          </a:p>
          <a:p>
            <a:r>
              <a:rPr lang="ko-kr" dirty="0">
                <a:latin typeface="Malgun Gothic" panose="020B0503020000020004" pitchFamily="34" charset="-127"/>
                <a:ea typeface="Malgun Gothic" panose="020B0503020000020004" pitchFamily="34" charset="-127"/>
              </a:rPr>
              <a:t>앱 매니페스트 만들기 및 편집</a:t>
            </a:r>
          </a:p>
          <a:p>
            <a:r>
              <a:rPr lang="ko-kr" dirty="0">
                <a:latin typeface="Malgun Gothic" panose="020B0503020000020004" pitchFamily="34" charset="-127"/>
                <a:ea typeface="Malgun Gothic" panose="020B0503020000020004" pitchFamily="34" charset="-127"/>
              </a:rPr>
              <a:t>카드 설계 및 미리 보기</a:t>
            </a:r>
          </a:p>
          <a:p>
            <a:r>
              <a:rPr lang="ko-kr" dirty="0">
                <a:latin typeface="Malgun Gothic" panose="020B0503020000020004" pitchFamily="34" charset="-127"/>
                <a:ea typeface="Malgun Gothic" panose="020B0503020000020004" pitchFamily="34" charset="-127"/>
              </a:rPr>
              <a:t>설명서 찾기</a:t>
            </a:r>
          </a:p>
          <a:p>
            <a:r>
              <a:rPr lang="ko-kr" dirty="0">
                <a:latin typeface="Segoe UI" panose="020B0502040204020203" pitchFamily="34" charset="0"/>
                <a:cs typeface="Segoe UI" panose="020B0502040204020203" pitchFamily="34" charset="0"/>
              </a:rPr>
              <a:t>React </a:t>
            </a:r>
            <a:r>
              <a:rPr lang="ko-kr" dirty="0">
                <a:latin typeface="Malgun Gothic" panose="020B0503020000020004" pitchFamily="34" charset="-127"/>
                <a:ea typeface="Malgun Gothic" panose="020B0503020000020004" pitchFamily="34" charset="-127"/>
              </a:rPr>
              <a:t>컨트롤 라이브러리에서 </a:t>
            </a:r>
            <a:r>
              <a:rPr lang="ko-kr" dirty="0">
                <a:latin typeface="Segoe UI" panose="020B0502040204020203" pitchFamily="34" charset="0"/>
                <a:cs typeface="Segoe UI" panose="020B0502040204020203" pitchFamily="34" charset="0"/>
              </a:rPr>
              <a:t>UI </a:t>
            </a:r>
            <a:r>
              <a:rPr lang="ko-kr" dirty="0">
                <a:latin typeface="Malgun Gothic" panose="020B0503020000020004" pitchFamily="34" charset="-127"/>
                <a:ea typeface="Malgun Gothic" panose="020B0503020000020004" pitchFamily="34" charset="-127"/>
              </a:rPr>
              <a:t>컨트롤 액세스</a:t>
            </a:r>
          </a:p>
        </p:txBody>
      </p:sp>
      <p:pic>
        <p:nvPicPr>
          <p:cNvPr id="1026" name="Picture 2" descr="App Studio에 대한 저장소 항목">
            <a:extLst>
              <a:ext uri="{FF2B5EF4-FFF2-40B4-BE49-F238E27FC236}">
                <a16:creationId xmlns:a16="http://schemas.microsoft.com/office/drawing/2014/main" id="{D8CE1944-0DD2-4D19-B1B0-2768600141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6677" y="2091776"/>
            <a:ext cx="5191125" cy="2257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25668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ko-kr" dirty="0"/>
              <a:t>Teams </a:t>
            </a:r>
            <a:r>
              <a:rPr lang="ko-kr" b="1" dirty="0">
                <a:latin typeface="Malgun Gothic" panose="020B0503020000020004" pitchFamily="34" charset="-127"/>
                <a:ea typeface="Malgun Gothic" panose="020B0503020000020004" pitchFamily="34" charset="-127"/>
              </a:rPr>
              <a:t>앱 배포 옵션</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435497"/>
            <a:ext cx="11018520" cy="4050340"/>
          </a:xfrm>
        </p:spPr>
        <p:txBody>
          <a:bodyPr/>
          <a:lstStyle/>
          <a:p>
            <a:pPr marL="0" indent="0">
              <a:buNone/>
            </a:pPr>
            <a:r>
              <a:rPr lang="ko-kr" dirty="0">
                <a:latin typeface="+mn-lt"/>
              </a:rPr>
              <a:t>Microsoft Teams </a:t>
            </a:r>
            <a:r>
              <a:rPr lang="ko-kr" dirty="0">
                <a:latin typeface="Malgun Gothic" panose="020B0503020000020004" pitchFamily="34" charset="-127"/>
                <a:ea typeface="Malgun Gothic" panose="020B0503020000020004" pitchFamily="34" charset="-127"/>
              </a:rPr>
              <a:t>앱 배포를 위한 세 가지 옵션</a:t>
            </a:r>
          </a:p>
          <a:p>
            <a:pPr lvl="1"/>
            <a:r>
              <a:rPr lang="ko-kr" sz="2800" dirty="0">
                <a:latin typeface="Malgun Gothic" panose="020B0503020000020004" pitchFamily="34" charset="-127"/>
                <a:ea typeface="Malgun Gothic" panose="020B0503020000020004" pitchFamily="34" charset="-127"/>
              </a:rPr>
              <a:t>앱 패키지를 직접 공유합니다.</a:t>
            </a:r>
          </a:p>
          <a:p>
            <a:pPr lvl="1"/>
            <a:r>
              <a:rPr lang="ko-kr" sz="2800" dirty="0">
                <a:latin typeface="Malgun Gothic" panose="020B0503020000020004" pitchFamily="34" charset="-127"/>
                <a:ea typeface="Malgun Gothic" panose="020B0503020000020004" pitchFamily="34" charset="-127"/>
              </a:rPr>
              <a:t>앱을 조직 앱 카탈로그에 게시합니다.</a:t>
            </a:r>
          </a:p>
          <a:p>
            <a:pPr lvl="1"/>
            <a:r>
              <a:rPr lang="ko-kr" sz="2800" dirty="0">
                <a:latin typeface="Malgun Gothic" panose="020B0503020000020004" pitchFamily="34" charset="-127"/>
                <a:ea typeface="Malgun Gothic" panose="020B0503020000020004" pitchFamily="34" charset="-127"/>
              </a:rPr>
              <a:t>앱을 퍼블릭 </a:t>
            </a:r>
            <a:r>
              <a:rPr lang="ko-kr" sz="2800" dirty="0"/>
              <a:t>App Store</a:t>
            </a:r>
            <a:r>
              <a:rPr lang="ko-kr" sz="2800" dirty="0">
                <a:latin typeface="Malgun Gothic" panose="020B0503020000020004" pitchFamily="34" charset="-127"/>
                <a:ea typeface="Malgun Gothic" panose="020B0503020000020004" pitchFamily="34" charset="-127"/>
              </a:rPr>
              <a:t>에 게시합니다. </a:t>
            </a:r>
          </a:p>
          <a:p>
            <a:pPr marL="228600" lvl="1" indent="0">
              <a:buNone/>
            </a:pPr>
            <a:endParaRPr lang="en-US" sz="2800" dirty="0"/>
          </a:p>
          <a:p>
            <a:pPr marL="228600" lvl="1" indent="0">
              <a:buNone/>
            </a:pPr>
            <a:r>
              <a:rPr lang="ko-kr" sz="2800" dirty="0"/>
              <a:t>Microsoft Teams</a:t>
            </a:r>
            <a:r>
              <a:rPr lang="ko-kr" sz="2800" dirty="0">
                <a:latin typeface="Malgun Gothic" panose="020B0503020000020004" pitchFamily="34" charset="-127"/>
                <a:ea typeface="Malgun Gothic" panose="020B0503020000020004" pitchFamily="34" charset="-127"/>
              </a:rPr>
              <a:t>의 모든 앱 설치는 컨텍스트별 설치입니다.</a:t>
            </a:r>
          </a:p>
          <a:p>
            <a:pPr marL="228600" lvl="1" indent="0">
              <a:buNone/>
            </a:pPr>
            <a:endParaRPr lang="en-US" sz="2800" dirty="0">
              <a:latin typeface="Malgun Gothic" panose="020B0503020000020004" pitchFamily="34" charset="-127"/>
              <a:ea typeface="Malgun Gothic" panose="020B0503020000020004" pitchFamily="34" charset="-127"/>
            </a:endParaRPr>
          </a:p>
          <a:p>
            <a:pPr marL="0" indent="0">
              <a:buNone/>
            </a:pPr>
            <a:endParaRPr lang="en-US" dirty="0"/>
          </a:p>
        </p:txBody>
      </p:sp>
    </p:spTree>
    <p:extLst>
      <p:ext uri="{BB962C8B-B14F-4D97-AF65-F5344CB8AC3E}">
        <p14:creationId xmlns:p14="http://schemas.microsoft.com/office/powerpoint/2010/main" val="337404799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ko-kr" b="1" dirty="0">
                <a:latin typeface="Malgun Gothic" panose="020B0503020000020004" pitchFamily="34" charset="-127"/>
                <a:ea typeface="Malgun Gothic" panose="020B0503020000020004" pitchFamily="34" charset="-127"/>
              </a:rPr>
              <a:t>데모</a:t>
            </a:r>
          </a:p>
        </p:txBody>
      </p:sp>
      <p:sp>
        <p:nvSpPr>
          <p:cNvPr id="3" name="Rectangle 2">
            <a:extLst>
              <a:ext uri="{FF2B5EF4-FFF2-40B4-BE49-F238E27FC236}">
                <a16:creationId xmlns:a16="http://schemas.microsoft.com/office/drawing/2014/main" id="{BEC37AB2-ABE2-4253-8225-E7BF1EDB068C}"/>
              </a:ext>
            </a:extLst>
          </p:cNvPr>
          <p:cNvSpPr/>
          <p:nvPr/>
        </p:nvSpPr>
        <p:spPr>
          <a:xfrm>
            <a:off x="4898229" y="2863914"/>
            <a:ext cx="6475263" cy="523220"/>
          </a:xfrm>
          <a:prstGeom prst="rect">
            <a:avLst/>
          </a:prstGeom>
        </p:spPr>
        <p:txBody>
          <a:bodyPr wrap="square" anchor="t">
            <a:spAutoFit/>
          </a:bodyPr>
          <a:lstStyle/>
          <a:p>
            <a:pPr defTabSz="932742">
              <a:spcBef>
                <a:spcPct val="20000"/>
              </a:spcBef>
              <a:buSzPct val="90000"/>
            </a:pPr>
            <a:r>
              <a:rPr lang="ko-kr" sz="2800" dirty="0">
                <a:gradFill>
                  <a:gsLst>
                    <a:gs pos="1250">
                      <a:schemeClr val="tx1"/>
                    </a:gs>
                    <a:gs pos="100000">
                      <a:schemeClr val="tx1"/>
                    </a:gs>
                  </a:gsLst>
                  <a:lin ang="5400000" scaled="0"/>
                </a:gradFill>
                <a:cs typeface="Segoe UI Semilight"/>
              </a:rPr>
              <a:t>Microsoft Teams </a:t>
            </a:r>
            <a:r>
              <a:rPr lang="ko-kr" sz="2800" dirty="0">
                <a:gradFill>
                  <a:gsLst>
                    <a:gs pos="1250">
                      <a:schemeClr val="tx1"/>
                    </a:gs>
                    <a:gs pos="100000">
                      <a:schemeClr val="tx1"/>
                    </a:gs>
                  </a:gsLst>
                  <a:lin ang="5400000" scaled="0"/>
                </a:gradFill>
                <a:latin typeface="Malgun Gothic" panose="020B0503020000020004" pitchFamily="34" charset="-127"/>
                <a:ea typeface="Malgun Gothic" panose="020B0503020000020004" pitchFamily="34" charset="-127"/>
                <a:cs typeface="Segoe UI Semilight"/>
              </a:rPr>
              <a:t>앱의 구성 요소 이해</a:t>
            </a:r>
          </a:p>
        </p:txBody>
      </p:sp>
    </p:spTree>
    <p:extLst>
      <p:ext uri="{BB962C8B-B14F-4D97-AF65-F5344CB8AC3E}">
        <p14:creationId xmlns:p14="http://schemas.microsoft.com/office/powerpoint/2010/main" val="343137813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769135" y="3688695"/>
            <a:ext cx="9144000" cy="553998"/>
          </a:xfrm>
        </p:spPr>
        <p:txBody>
          <a:bodyPr/>
          <a:lstStyle/>
          <a:p>
            <a:r>
              <a:rPr lang="ko-kr" dirty="0"/>
              <a:t>Microsoft Teams</a:t>
            </a:r>
            <a:r>
              <a:rPr lang="ko-kr" b="1" dirty="0">
                <a:latin typeface="Malgun Gothic" panose="020B0503020000020004" pitchFamily="34" charset="-127"/>
                <a:ea typeface="Malgun Gothic" panose="020B0503020000020004" pitchFamily="34" charset="-127"/>
              </a:rPr>
              <a:t>의 웹후크</a:t>
            </a:r>
          </a:p>
        </p:txBody>
      </p:sp>
    </p:spTree>
    <p:extLst>
      <p:ext uri="{BB962C8B-B14F-4D97-AF65-F5344CB8AC3E}">
        <p14:creationId xmlns:p14="http://schemas.microsoft.com/office/powerpoint/2010/main" val="932480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heme1 Baselin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Baseline" id="{109AA3EF-B71E-47F9-A71E-892901EDE286}" vid="{0BD6AB12-45D4-4F69-8C40-BDEF9C054BF4}"/>
    </a:ext>
  </a:extLst>
</a:theme>
</file>

<file path=ppt/theme/theme2.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3.xml><?xml version="1.0" encoding="utf-8"?>
<a:theme xmlns:a="http://schemas.openxmlformats.org/drawingml/2006/main" name="1_LIGHT GRAY TEMPLATE">
  <a:themeElements>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killingSession_Template3" id="{9B4AAADB-EBD4-4F2C-9B1B-FE4320537AAE}" vid="{4D72C0E0-B8C2-453D-B58C-5BE781DB1D12}"/>
    </a:ext>
  </a:extLst>
</a:theme>
</file>

<file path=ppt/theme/theme4.xml><?xml version="1.0" encoding="utf-8"?>
<a:theme xmlns:a="http://schemas.openxmlformats.org/drawingml/2006/main" name="1_Theme1 Baselin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Baseline" id="{109AA3EF-B71E-47F9-A71E-892901EDE286}" vid="{0BD6AB12-45D4-4F69-8C40-BDEF9C054BF4}"/>
    </a:ext>
  </a:extLst>
</a:theme>
</file>

<file path=ppt/theme/theme5.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BD055CA6-169E-443C-9375-16F96A5E5348}" vid="{78346426-A43C-4280-AEC2-97A9BBDC32D9}"/>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71B1F068AAB224FAE7DB4CDFA80525A" ma:contentTypeVersion="9" ma:contentTypeDescription="Create a new document." ma:contentTypeScope="" ma:versionID="9fa761bc8ed36abd1d2b739f38a621e3">
  <xsd:schema xmlns:xsd="http://www.w3.org/2001/XMLSchema" xmlns:xs="http://www.w3.org/2001/XMLSchema" xmlns:p="http://schemas.microsoft.com/office/2006/metadata/properties" xmlns:ns2="a0deddf0-f628-451c-a763-2edd5c6ccf46" xmlns:ns3="75c92904-f576-44db-8133-88c65665be3e" targetNamespace="http://schemas.microsoft.com/office/2006/metadata/properties" ma:root="true" ma:fieldsID="aebef7e93c0c63f42389b68a4de6bc8f" ns2:_="" ns3:_="">
    <xsd:import namespace="a0deddf0-f628-451c-a763-2edd5c6ccf46"/>
    <xsd:import namespace="75c92904-f576-44db-8133-88c65665be3e"/>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deddf0-f628-451c-a763-2edd5c6ccf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5c92904-f576-44db-8133-88c65665be3e"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08C4847-EFC6-495E-89DA-E0F8A1EA7B5B}">
  <ds:schemaRefs>
    <ds:schemaRef ds:uri="http://schemas.microsoft.com/office/2006/documentManagement/types"/>
    <ds:schemaRef ds:uri="http://purl.org/dc/elements/1.1/"/>
    <ds:schemaRef ds:uri="http://schemas.microsoft.com/office/2006/metadata/properties"/>
    <ds:schemaRef ds:uri="a0deddf0-f628-451c-a763-2edd5c6ccf46"/>
    <ds:schemaRef ds:uri="http://www.w3.org/XML/1998/namespace"/>
    <ds:schemaRef ds:uri="http://purl.org/dc/terms/"/>
    <ds:schemaRef ds:uri="http://schemas.microsoft.com/office/infopath/2007/PartnerControls"/>
    <ds:schemaRef ds:uri="http://schemas.openxmlformats.org/package/2006/metadata/core-properties"/>
    <ds:schemaRef ds:uri="75c92904-f576-44db-8133-88c65665be3e"/>
    <ds:schemaRef ds:uri="http://purl.org/dc/dcmitype/"/>
  </ds:schemaRefs>
</ds:datastoreItem>
</file>

<file path=customXml/itemProps2.xml><?xml version="1.0" encoding="utf-8"?>
<ds:datastoreItem xmlns:ds="http://schemas.openxmlformats.org/officeDocument/2006/customXml" ds:itemID="{BAB8F9DC-27F8-4409-BDAB-A2DB7B3278A7}">
  <ds:schemaRefs>
    <ds:schemaRef ds:uri="http://schemas.microsoft.com/sharepoint/v3/contenttype/forms"/>
  </ds:schemaRefs>
</ds:datastoreItem>
</file>

<file path=customXml/itemProps3.xml><?xml version="1.0" encoding="utf-8"?>
<ds:datastoreItem xmlns:ds="http://schemas.openxmlformats.org/officeDocument/2006/customXml" ds:itemID="{E3C3C833-290C-45A4-ADEF-CFDB7BAA6BD8}"/>
</file>

<file path=docProps/app.xml><?xml version="1.0" encoding="utf-8"?>
<Properties xmlns="http://schemas.openxmlformats.org/officeDocument/2006/extended-properties" xmlns:vt="http://schemas.openxmlformats.org/officeDocument/2006/docPropsVTypes">
  <TotalTime>73</TotalTime>
  <Words>4033</Words>
  <Application>Microsoft Office PowerPoint</Application>
  <PresentationFormat>Widescreen</PresentationFormat>
  <Paragraphs>506</Paragraphs>
  <Slides>44</Slides>
  <Notes>44</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44</vt:i4>
      </vt:variant>
    </vt:vector>
  </HeadingPairs>
  <TitlesOfParts>
    <vt:vector size="58" baseType="lpstr">
      <vt:lpstr>Malgun Gothic</vt:lpstr>
      <vt:lpstr>Arial</vt:lpstr>
      <vt:lpstr>Calibri</vt:lpstr>
      <vt:lpstr>Consolas</vt:lpstr>
      <vt:lpstr>Segoe UI</vt:lpstr>
      <vt:lpstr>Segoe UI Light</vt:lpstr>
      <vt:lpstr>Segoe UI Semibold</vt:lpstr>
      <vt:lpstr>Segoe UI Semilight</vt:lpstr>
      <vt:lpstr>Wingdings</vt:lpstr>
      <vt:lpstr>Theme1 Baseline</vt:lpstr>
      <vt:lpstr>1_9-51052_Microsoft_Ready_Template_Light</vt:lpstr>
      <vt:lpstr>1_LIGHT GRAY TEMPLATE</vt:lpstr>
      <vt:lpstr>1_Theme1 Baseline</vt:lpstr>
      <vt:lpstr>White Template</vt:lpstr>
      <vt:lpstr>Microsoft Teams 확장</vt:lpstr>
      <vt:lpstr>Microsoft Teams 앱</vt:lpstr>
      <vt:lpstr>Microsoft Teams 앱의 구성 요소</vt:lpstr>
      <vt:lpstr>Microsoft Teams 플랫폼 UX 요소</vt:lpstr>
      <vt:lpstr>Teams 클라이언트의 확장 가능한 지점 </vt:lpstr>
      <vt:lpstr>Microsoft Teams 앱 개발용 App Studio</vt:lpstr>
      <vt:lpstr>Teams 앱 배포 옵션</vt:lpstr>
      <vt:lpstr>데모</vt:lpstr>
      <vt:lpstr>Microsoft Teams의 웹후크</vt:lpstr>
      <vt:lpstr>Microsoft Teams의 웹후크 및 커넥터 </vt:lpstr>
      <vt:lpstr>Microsoft Teams의 나가는 웹후크</vt:lpstr>
      <vt:lpstr>Microsoft Teams의 들어오는 웹후크</vt:lpstr>
      <vt:lpstr>데모</vt:lpstr>
      <vt:lpstr>Microsoft Teams의 탭</vt:lpstr>
      <vt:lpstr>Teams에서 탭이란? </vt:lpstr>
      <vt:lpstr>정적 탭</vt:lpstr>
      <vt:lpstr>구성 가능한 탭</vt:lpstr>
      <vt:lpstr>모바일의 탭</vt:lpstr>
      <vt:lpstr>데모</vt:lpstr>
      <vt:lpstr>Microsoft Teams의 메시징 확장</vt:lpstr>
      <vt:lpstr>Teams의 메시징 확장이란?</vt:lpstr>
      <vt:lpstr>메시징 확장 만들기 개요</vt:lpstr>
      <vt:lpstr>검색 기반 메시징 확장 </vt:lpstr>
      <vt:lpstr>작업 기반 메시징 확장</vt:lpstr>
      <vt:lpstr>데모</vt:lpstr>
      <vt:lpstr>Microsoft Teams의 대화 봇</vt:lpstr>
      <vt:lpstr>Teams의 봇 개요</vt:lpstr>
      <vt:lpstr>Teams의 봇 개요</vt:lpstr>
      <vt:lpstr>봇 대화 기본 사항</vt:lpstr>
      <vt:lpstr>Teams + Power Platform</vt:lpstr>
      <vt:lpstr>Power Platform은 Teams를 위한 사용자 지정 도구 개발을 가속화할 수 있습니다.</vt:lpstr>
      <vt:lpstr>Power Platform 소개</vt:lpstr>
      <vt:lpstr>Power Apps 개요</vt:lpstr>
      <vt:lpstr>Power Apps 소개</vt:lpstr>
      <vt:lpstr>데이터에 Power Apps 연결</vt:lpstr>
      <vt:lpstr>캔버스 Power App 만들기</vt:lpstr>
      <vt:lpstr>Power App 실행</vt:lpstr>
      <vt:lpstr>데모</vt:lpstr>
      <vt:lpstr>Power Automate 개요</vt:lpstr>
      <vt:lpstr>Power Automate 소개</vt:lpstr>
      <vt:lpstr>데이터 원본에 흐름 연결</vt:lpstr>
      <vt:lpstr>흐름 만들기</vt:lpstr>
      <vt:lpstr>흐름 실행</vt:lpstr>
      <vt:lpstr>데모</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Teams 확장</dc:title>
  <dc:creator>Julie Descamp (CLEARWATER GROUP LLC)</dc:creator>
  <cp:lastModifiedBy>Wangpitak, Parichat (Golf)</cp:lastModifiedBy>
  <cp:revision>30</cp:revision>
  <dcterms:created xsi:type="dcterms:W3CDTF">2020-07-22T18:19:32Z</dcterms:created>
  <dcterms:modified xsi:type="dcterms:W3CDTF">2020-08-13T12:22:20Z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0x010100B71B1F068AAB224FAE7DB4CDFA80525A</vt:lpwstr>
  </property>
</Properties>
</file>